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622" r:id="rId3"/>
    <p:sldId id="623" r:id="rId4"/>
    <p:sldId id="624" r:id="rId5"/>
    <p:sldId id="497" r:id="rId6"/>
    <p:sldId id="544" r:id="rId7"/>
    <p:sldId id="545" r:id="rId8"/>
    <p:sldId id="546" r:id="rId9"/>
    <p:sldId id="547" r:id="rId10"/>
    <p:sldId id="548" r:id="rId11"/>
    <p:sldId id="549" r:id="rId12"/>
    <p:sldId id="550" r:id="rId13"/>
    <p:sldId id="551" r:id="rId14"/>
    <p:sldId id="552" r:id="rId15"/>
    <p:sldId id="553" r:id="rId16"/>
    <p:sldId id="554" r:id="rId17"/>
    <p:sldId id="433" r:id="rId18"/>
    <p:sldId id="557" r:id="rId19"/>
    <p:sldId id="556" r:id="rId20"/>
    <p:sldId id="558" r:id="rId21"/>
    <p:sldId id="559" r:id="rId22"/>
    <p:sldId id="562" r:id="rId23"/>
    <p:sldId id="561" r:id="rId24"/>
    <p:sldId id="563" r:id="rId25"/>
    <p:sldId id="564" r:id="rId26"/>
    <p:sldId id="626" r:id="rId27"/>
    <p:sldId id="625" r:id="rId28"/>
    <p:sldId id="627" r:id="rId29"/>
    <p:sldId id="565" r:id="rId30"/>
    <p:sldId id="566" r:id="rId31"/>
    <p:sldId id="567" r:id="rId32"/>
    <p:sldId id="568" r:id="rId33"/>
    <p:sldId id="560" r:id="rId34"/>
    <p:sldId id="569" r:id="rId35"/>
    <p:sldId id="555" r:id="rId36"/>
    <p:sldId id="571" r:id="rId37"/>
    <p:sldId id="572" r:id="rId38"/>
    <p:sldId id="573" r:id="rId39"/>
    <p:sldId id="574" r:id="rId40"/>
    <p:sldId id="575" r:id="rId41"/>
    <p:sldId id="570" r:id="rId42"/>
    <p:sldId id="577" r:id="rId43"/>
    <p:sldId id="578" r:id="rId44"/>
    <p:sldId id="579" r:id="rId45"/>
    <p:sldId id="580" r:id="rId46"/>
    <p:sldId id="581" r:id="rId47"/>
    <p:sldId id="582" r:id="rId48"/>
    <p:sldId id="583" r:id="rId49"/>
    <p:sldId id="584" r:id="rId50"/>
    <p:sldId id="585" r:id="rId51"/>
    <p:sldId id="576" r:id="rId52"/>
    <p:sldId id="587" r:id="rId53"/>
    <p:sldId id="588" r:id="rId54"/>
    <p:sldId id="589" r:id="rId55"/>
    <p:sldId id="590" r:id="rId56"/>
    <p:sldId id="591" r:id="rId57"/>
    <p:sldId id="592" r:id="rId58"/>
    <p:sldId id="593" r:id="rId59"/>
    <p:sldId id="594" r:id="rId60"/>
    <p:sldId id="595" r:id="rId61"/>
    <p:sldId id="596" r:id="rId62"/>
    <p:sldId id="597" r:id="rId63"/>
    <p:sldId id="598" r:id="rId64"/>
    <p:sldId id="586" r:id="rId65"/>
    <p:sldId id="601" r:id="rId66"/>
    <p:sldId id="628" r:id="rId67"/>
    <p:sldId id="602" r:id="rId68"/>
    <p:sldId id="603" r:id="rId69"/>
    <p:sldId id="604" r:id="rId70"/>
    <p:sldId id="605" r:id="rId71"/>
    <p:sldId id="606" r:id="rId72"/>
    <p:sldId id="607" r:id="rId73"/>
    <p:sldId id="608" r:id="rId74"/>
    <p:sldId id="629" r:id="rId75"/>
    <p:sldId id="630" r:id="rId76"/>
    <p:sldId id="631" r:id="rId77"/>
    <p:sldId id="609" r:id="rId78"/>
    <p:sldId id="610" r:id="rId79"/>
    <p:sldId id="611" r:id="rId80"/>
    <p:sldId id="612" r:id="rId81"/>
    <p:sldId id="613" r:id="rId82"/>
    <p:sldId id="614" r:id="rId83"/>
    <p:sldId id="615" r:id="rId84"/>
    <p:sldId id="616" r:id="rId85"/>
    <p:sldId id="618" r:id="rId86"/>
    <p:sldId id="619" r:id="rId87"/>
    <p:sldId id="620" r:id="rId88"/>
    <p:sldId id="600" r:id="rId89"/>
    <p:sldId id="621" r:id="rId90"/>
    <p:sldId id="632" r:id="rId91"/>
    <p:sldId id="636" r:id="rId92"/>
    <p:sldId id="637" r:id="rId93"/>
    <p:sldId id="638" r:id="rId94"/>
    <p:sldId id="639" r:id="rId95"/>
    <p:sldId id="640" r:id="rId96"/>
    <p:sldId id="642" r:id="rId97"/>
    <p:sldId id="635" r:id="rId98"/>
    <p:sldId id="633" r:id="rId99"/>
    <p:sldId id="643" r:id="rId100"/>
    <p:sldId id="644" r:id="rId101"/>
    <p:sldId id="599" r:id="rId102"/>
  </p:sldIdLst>
  <p:sldSz cx="9144000" cy="6859588"/>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50" d="100"/>
          <a:sy n="50" d="100"/>
        </p:scale>
        <p:origin x="-1664" y="-3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918"/>
            <a:ext cx="7851648" cy="1829223"/>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9283"/>
            <a:ext cx="7854696" cy="1753006"/>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4" name="Date Placeholder 29"/>
          <p:cNvSpPr>
            <a:spLocks noGrp="1"/>
          </p:cNvSpPr>
          <p:nvPr>
            <p:ph type="dt" sz="half" idx="2"/>
          </p:nvPr>
        </p:nvSpPr>
        <p:spPr>
          <a:xfrm>
            <a:off x="457200" y="6357938"/>
            <a:ext cx="2133600" cy="365125"/>
          </a:xfrm>
          <a:prstGeom prst="rect">
            <a:avLst/>
          </a:prstGeom>
        </p:spPr>
        <p:txBody>
          <a:bodyPr vert="horz" lIns="0" tIns="0" rIns="0" bIns="0" anchor="b"/>
          <a:lstStyle/>
          <a:p>
            <a:pPr eaLnBrk="1" hangingPunct="1">
              <a:buNone/>
            </a:pPr>
            <a:fld id="{BB962C8B-B14F-4D97-AF65-F5344CB8AC3E}" type="datetimeFigureOut">
              <a:rPr lang="en-US" dirty="0">
                <a:solidFill>
                  <a:srgbClr val="D1EAEE"/>
                </a:solidFill>
              </a:rPr>
              <a:t>2023-11-20</a:t>
            </a:fld>
            <a:endParaRPr lang="en-US" dirty="0">
              <a:solidFill>
                <a:srgbClr val="D1EAEE"/>
              </a:solidFill>
            </a:endParaRPr>
          </a:p>
        </p:txBody>
      </p:sp>
      <p:sp>
        <p:nvSpPr>
          <p:cNvPr id="15" name="Footer Placeholder 18"/>
          <p:cNvSpPr>
            <a:spLocks noGrp="1"/>
          </p:cNvSpPr>
          <p:nvPr>
            <p:ph type="ftr" sz="quarter" idx="3"/>
          </p:nvPr>
        </p:nvSpPr>
        <p:spPr>
          <a:xfrm>
            <a:off x="2667000" y="6357938"/>
            <a:ext cx="3352800" cy="365125"/>
          </a:xfrm>
          <a:prstGeom prst="rect">
            <a:avLst/>
          </a:prstGeom>
        </p:spPr>
        <p:txBody>
          <a:bodyPr vert="horz" lIns="0" tIns="0" rIns="0" bIns="0" anchor="b"/>
          <a:lstStyle/>
          <a:p>
            <a:pPr eaLnBrk="1" hangingPunct="1">
              <a:buNone/>
            </a:pPr>
            <a:endParaRPr dirty="0">
              <a:solidFill>
                <a:srgbClr val="D1EAEE"/>
              </a:solidFill>
            </a:endParaRPr>
          </a:p>
        </p:txBody>
      </p:sp>
      <p:sp>
        <p:nvSpPr>
          <p:cNvPr id="16" name="Slide Number Placeholder 26"/>
          <p:cNvSpPr>
            <a:spLocks noGrp="1"/>
          </p:cNvSpPr>
          <p:nvPr>
            <p:ph type="sldNum" sz="quarter" idx="4"/>
          </p:nvPr>
        </p:nvSpPr>
        <p:spPr>
          <a:xfrm>
            <a:off x="7924800" y="6357938"/>
            <a:ext cx="762000" cy="365125"/>
          </a:xfrm>
          <a:prstGeom prst="rect">
            <a:avLst/>
          </a:prstGeom>
        </p:spPr>
        <p:txBody>
          <a:bodyPr vert="horz" lIns="0" tIns="0" rIns="0" bIns="0" anchor="b"/>
          <a:lstStyle/>
          <a:p>
            <a:pPr algn="r" eaLnBrk="1" hangingPunct="1">
              <a:buNone/>
            </a:pPr>
            <a:fld id="{9A0DB2DC-4C9A-4742-B13C-FB6460FD3503}" type="slidenum">
              <a:rPr lang="en-US" dirty="0">
                <a:solidFill>
                  <a:srgbClr val="D1EAEE"/>
                </a:solidFill>
              </a:rPr>
              <a:t>‹#›</a:t>
            </a:fld>
            <a:endParaRPr lang="en-US" dirty="0">
              <a:solidFill>
                <a:srgbClr val="D1EAE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2023-11-20</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613"/>
            <a:ext cx="2057400" cy="5212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613"/>
            <a:ext cx="6019800" cy="5212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2023-11-20</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eaLnBrk="1" hangingPunct="1">
              <a:buNone/>
            </a:pPr>
            <a:fld id="{BB962C8B-B14F-4D97-AF65-F5344CB8AC3E}" type="datetime1">
              <a:rPr lang="en-US" dirty="0">
                <a:latin typeface="Calibri" panose="020F0502020204030204" pitchFamily="34" charset="0"/>
              </a:rPr>
              <a:t>2023-11-20</a:t>
            </a:fld>
            <a:endParaRPr lang="en-US" dirty="0">
              <a:latin typeface="Calibri" panose="020F0502020204030204" pitchFamily="34" charset="0"/>
            </a:endParaRPr>
          </a:p>
        </p:txBody>
      </p:sp>
      <p:sp>
        <p:nvSpPr>
          <p:cNvPr id="3" name="Footer Placeholder 2"/>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2023-11-20</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7041"/>
            <a:ext cx="7772400" cy="1362771"/>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5290"/>
            <a:ext cx="7772400" cy="151006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14" name="Date Placeholder 3"/>
          <p:cNvSpPr>
            <a:spLocks noGrp="1"/>
          </p:cNvSpPr>
          <p:nvPr>
            <p:ph type="dt" sz="half" idx="2"/>
          </p:nvPr>
        </p:nvSpPr>
        <p:spPr>
          <a:xfrm>
            <a:off x="457200" y="6357938"/>
            <a:ext cx="2133600" cy="365125"/>
          </a:xfrm>
          <a:prstGeom prst="rect">
            <a:avLst/>
          </a:prstGeom>
        </p:spPr>
        <p:txBody>
          <a:bodyPr vert="horz" lIns="0" tIns="0" rIns="0" bIns="0" anchor="b"/>
          <a:lstStyle/>
          <a:p>
            <a:pPr eaLnBrk="1" hangingPunct="1">
              <a:buNone/>
            </a:pPr>
            <a:fld id="{BB962C8B-B14F-4D97-AF65-F5344CB8AC3E}" type="datetimeFigureOut">
              <a:rPr lang="en-US" dirty="0">
                <a:solidFill>
                  <a:srgbClr val="D1EAEE"/>
                </a:solidFill>
              </a:rPr>
              <a:t>2023-11-20</a:t>
            </a:fld>
            <a:endParaRPr lang="en-US" dirty="0">
              <a:solidFill>
                <a:srgbClr val="D1EAEE"/>
              </a:solidFill>
            </a:endParaRPr>
          </a:p>
        </p:txBody>
      </p:sp>
      <p:sp>
        <p:nvSpPr>
          <p:cNvPr id="15" name="Footer Placeholder 4"/>
          <p:cNvSpPr>
            <a:spLocks noGrp="1"/>
          </p:cNvSpPr>
          <p:nvPr>
            <p:ph type="ftr" sz="quarter" idx="3"/>
          </p:nvPr>
        </p:nvSpPr>
        <p:spPr>
          <a:xfrm>
            <a:off x="2667000" y="6357938"/>
            <a:ext cx="3352800" cy="365125"/>
          </a:xfrm>
          <a:prstGeom prst="rect">
            <a:avLst/>
          </a:prstGeom>
        </p:spPr>
        <p:txBody>
          <a:bodyPr vert="horz" lIns="0" tIns="0" rIns="0" bIns="0" anchor="b"/>
          <a:lstStyle/>
          <a:p>
            <a:pPr eaLnBrk="1" hangingPunct="1">
              <a:buNone/>
            </a:pPr>
            <a:endParaRPr dirty="0">
              <a:solidFill>
                <a:srgbClr val="D1EAEE"/>
              </a:solidFill>
            </a:endParaRPr>
          </a:p>
        </p:txBody>
      </p:sp>
      <p:sp>
        <p:nvSpPr>
          <p:cNvPr id="16" name="Slide Number Placeholder 5"/>
          <p:cNvSpPr>
            <a:spLocks noGrp="1"/>
          </p:cNvSpPr>
          <p:nvPr>
            <p:ph type="sldNum" sz="quarter" idx="4"/>
          </p:nvPr>
        </p:nvSpPr>
        <p:spPr>
          <a:xfrm>
            <a:off x="7924800" y="6357938"/>
            <a:ext cx="762000" cy="365125"/>
          </a:xfrm>
          <a:prstGeom prst="rect">
            <a:avLst/>
          </a:prstGeom>
        </p:spPr>
        <p:txBody>
          <a:bodyPr vert="horz" lIns="0" tIns="0" rIns="0" bIns="0" anchor="b"/>
          <a:lstStyle/>
          <a:p>
            <a:pPr algn="r" eaLnBrk="1" hangingPunct="1">
              <a:buNone/>
            </a:pPr>
            <a:fld id="{9A0DB2DC-4C9A-4742-B13C-FB6460FD3503}" type="slidenum">
              <a:rPr lang="en-US" dirty="0">
                <a:solidFill>
                  <a:srgbClr val="D1EAEE"/>
                </a:solidFill>
              </a:rPr>
              <a:t>‹#›</a:t>
            </a:fld>
            <a:endParaRPr lang="en-US" dirty="0">
              <a:solidFill>
                <a:srgbClr val="D1EAE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251"/>
            <a:ext cx="8229600" cy="114326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530"/>
            <a:ext cx="4038600" cy="4435867"/>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530"/>
            <a:ext cx="4038600" cy="4435867"/>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2023-11-20</a:t>
            </a:fld>
            <a:endParaRPr lang="en-US" dirty="0">
              <a:latin typeface="Calibri" panose="020F0502020204030204" pitchFamily="34" charset="0"/>
            </a:endParaRPr>
          </a:p>
        </p:txBody>
      </p:sp>
      <p:sp>
        <p:nvSpPr>
          <p:cNvPr id="6" name="Footer Placeholder 5"/>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251"/>
            <a:ext cx="8229600" cy="114326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677"/>
            <a:ext cx="4040188" cy="659505"/>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6" y="1860188"/>
            <a:ext cx="4041775" cy="654995"/>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5183"/>
            <a:ext cx="4040188" cy="384661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6" y="2515183"/>
            <a:ext cx="4041775" cy="384661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2023-11-20</a:t>
            </a:fld>
            <a:endParaRPr lang="en-US" dirty="0">
              <a:latin typeface="Calibri" panose="020F0502020204030204" pitchFamily="34" charset="0"/>
            </a:endParaRPr>
          </a:p>
        </p:txBody>
      </p:sp>
      <p:sp>
        <p:nvSpPr>
          <p:cNvPr id="8" name="Footer Placeholder 7"/>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251"/>
            <a:ext cx="8305800" cy="1143265"/>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2023-11-20</a:t>
            </a:fld>
            <a:endParaRPr lang="en-US" dirty="0">
              <a:latin typeface="Calibri" panose="020F0502020204030204" pitchFamily="34" charset="0"/>
            </a:endParaRPr>
          </a:p>
        </p:txBody>
      </p:sp>
      <p:sp>
        <p:nvSpPr>
          <p:cNvPr id="4" name="Footer Placeholder 3"/>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2023-11-20</a:t>
            </a:fld>
            <a:endParaRPr lang="en-US" dirty="0">
              <a:latin typeface="Calibri" panose="020F0502020204030204" pitchFamily="34" charset="0"/>
            </a:endParaRPr>
          </a:p>
        </p:txBody>
      </p:sp>
      <p:sp>
        <p:nvSpPr>
          <p:cNvPr id="3" name="Footer Placeholder 2"/>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471"/>
            <a:ext cx="2743200" cy="1162319"/>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788"/>
            <a:ext cx="2743200" cy="4573059"/>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788"/>
            <a:ext cx="5111750" cy="4573059"/>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2023-11-20</a:t>
            </a:fld>
            <a:endParaRPr lang="en-US" dirty="0">
              <a:latin typeface="Calibri" panose="020F0502020204030204" pitchFamily="34" charset="0"/>
            </a:endParaRPr>
          </a:p>
        </p:txBody>
      </p:sp>
      <p:sp>
        <p:nvSpPr>
          <p:cNvPr id="6" name="Footer Placeholder 5"/>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Snip and Round Single Corner Rectangle 13"/>
          <p:cNvSpPr/>
          <p:nvPr/>
        </p:nvSpPr>
        <p:spPr>
          <a:xfrm rot="420000" flipV="1">
            <a:off x="3165475" y="1108075"/>
            <a:ext cx="5257800" cy="4116388"/>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ight Triangle 14"/>
          <p:cNvSpPr/>
          <p:nvPr/>
        </p:nvSpPr>
        <p:spPr>
          <a:xfrm rot="420000" flipV="1">
            <a:off x="8004175" y="5360988"/>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ctr" eaLnBrk="1" hangingPunct="1">
              <a:buNone/>
            </a:pPr>
            <a:endParaRPr dirty="0">
              <a:solidFill>
                <a:srgbClr val="FFFFFF"/>
              </a:solidFill>
              <a:latin typeface="Constantia" panose="02030602050306030303" pitchFamily="18" charset="0"/>
            </a:endParaRPr>
          </a:p>
        </p:txBody>
      </p:sp>
      <p:sp>
        <p:nvSpPr>
          <p:cNvPr id="16" name="Freeform 15"/>
          <p:cNvSpPr/>
          <p:nvPr/>
        </p:nvSpPr>
        <p:spPr bwMode="auto">
          <a:xfrm flipV="1">
            <a:off x="-9525" y="5818188"/>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Freeform 16"/>
          <p:cNvSpPr/>
          <p:nvPr/>
        </p:nvSpPr>
        <p:spPr bwMode="auto">
          <a:xfrm flipV="1">
            <a:off x="4381500" y="6221413"/>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Title 1"/>
          <p:cNvSpPr>
            <a:spLocks noGrp="1"/>
          </p:cNvSpPr>
          <p:nvPr>
            <p:ph type="title"/>
          </p:nvPr>
        </p:nvSpPr>
        <p:spPr>
          <a:xfrm>
            <a:off x="609600" y="1177269"/>
            <a:ext cx="2212848" cy="1582987"/>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9440"/>
            <a:ext cx="2209800" cy="2179825"/>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795"/>
            <a:ext cx="4617720" cy="3932830"/>
          </a:xfrm>
          <a:prstGeom prst="rect">
            <a:avLst/>
          </a:prstGeom>
          <a:solidFill>
            <a:schemeClr val="bg2"/>
          </a:solidFill>
          <a:ln w="3000" cap="rnd">
            <a:solidFill>
              <a:srgbClr val="C0C0C0"/>
            </a:solidFill>
            <a:round/>
          </a:ln>
          <a:effectLst/>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defRPr/>
            </a:pPr>
            <a:r>
              <a:rPr kumimoji="0" lang="en-US" sz="3200" b="0" i="0" u="none" strike="noStrike" kern="1200" cap="none" spc="0" normalizeH="0" baseline="0" noProof="0" smtClean="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9" name="Date Placeholder 4"/>
          <p:cNvSpPr>
            <a:spLocks noGrp="1"/>
          </p:cNvSpPr>
          <p:nvPr>
            <p:ph type="dt" sz="half" idx="12"/>
          </p:nvPr>
        </p:nvSpPr>
        <p:spPr>
          <a:xfrm>
            <a:off x="457200" y="6357938"/>
            <a:ext cx="2133600" cy="365125"/>
          </a:xfrm>
          <a:prstGeom prst="rect">
            <a:avLst/>
          </a:prstGeom>
        </p:spPr>
        <p:txBody>
          <a:bodyPr vert="horz" lIns="0" tIns="0" rIns="0" bIns="0" anchor="b"/>
          <a:lstStyle/>
          <a:p>
            <a:pPr eaLnBrk="1" hangingPunct="1">
              <a:buNone/>
            </a:pPr>
            <a:fld id="{BB962C8B-B14F-4D97-AF65-F5344CB8AC3E}" type="datetimeFigureOut">
              <a:rPr lang="en-US" dirty="0"/>
              <a:t>2023-11-20</a:t>
            </a:fld>
            <a:endParaRPr lang="en-US" dirty="0"/>
          </a:p>
        </p:txBody>
      </p:sp>
      <p:sp>
        <p:nvSpPr>
          <p:cNvPr id="20" name="Footer Placeholder 5"/>
          <p:cNvSpPr>
            <a:spLocks noGrp="1"/>
          </p:cNvSpPr>
          <p:nvPr>
            <p:ph type="ftr" sz="quarter" idx="3"/>
          </p:nvPr>
        </p:nvSpPr>
        <p:spPr>
          <a:xfrm>
            <a:off x="2667000" y="6357938"/>
            <a:ext cx="3352800" cy="365125"/>
          </a:xfrm>
          <a:prstGeom prst="rect">
            <a:avLst/>
          </a:prstGeom>
        </p:spPr>
        <p:txBody>
          <a:bodyPr vert="horz" lIns="0" tIns="0" rIns="0" bIns="0" anchor="b"/>
          <a:lstStyle/>
          <a:p>
            <a:pPr eaLnBrk="1" hangingPunct="1">
              <a:buNone/>
            </a:pPr>
            <a:endParaRPr dirty="0"/>
          </a:p>
        </p:txBody>
      </p:sp>
      <p:sp>
        <p:nvSpPr>
          <p:cNvPr id="21" name="Slide Number Placeholder 6"/>
          <p:cNvSpPr>
            <a:spLocks noGrp="1"/>
          </p:cNvSpPr>
          <p:nvPr>
            <p:ph type="sldNum" sz="quarter" idx="4"/>
          </p:nvPr>
        </p:nvSpPr>
        <p:spPr>
          <a:xfrm>
            <a:off x="8077200" y="6357938"/>
            <a:ext cx="609600" cy="365125"/>
          </a:xfrm>
          <a:prstGeom prst="rect">
            <a:avLst/>
          </a:prstGeom>
        </p:spPr>
        <p:txBody>
          <a:bodyPr vert="horz" lIns="0" tIns="0" rIns="0" bIns="0" anchor="b"/>
          <a:lstStyle/>
          <a:p>
            <a:pPr algn="r" eaLnBrk="1" hangingPunct="1">
              <a:buNone/>
            </a:pPr>
            <a:fld id="{9A0DB2DC-4C9A-4742-B13C-FB6460FD350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9525" y="-7937"/>
            <a:ext cx="9163050" cy="1042988"/>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Freeform 7"/>
          <p:cNvSpPr/>
          <p:nvPr/>
        </p:nvSpPr>
        <p:spPr bwMode="auto">
          <a:xfrm>
            <a:off x="4381500" y="-7937"/>
            <a:ext cx="4762500" cy="63976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8" name="Title Placeholder 8"/>
          <p:cNvSpPr>
            <a:spLocks noGrp="1"/>
          </p:cNvSpPr>
          <p:nvPr>
            <p:ph type="title"/>
          </p:nvPr>
        </p:nvSpPr>
        <p:spPr>
          <a:xfrm>
            <a:off x="457200" y="704850"/>
            <a:ext cx="8229600" cy="1143000"/>
          </a:xfrm>
          <a:prstGeom prst="rect">
            <a:avLst/>
          </a:prstGeom>
          <a:noFill/>
          <a:ln w="9525">
            <a:noFill/>
          </a:ln>
        </p:spPr>
        <p:txBody>
          <a:bodyPr lIns="0" rIns="0" bIns="0" anchor="b" anchorCtr="0"/>
          <a:lstStyle/>
          <a:p>
            <a:pPr lvl="0"/>
            <a:r>
              <a:rPr dirty="0"/>
              <a:t>Click to edit Master title style</a:t>
            </a:r>
          </a:p>
        </p:txBody>
      </p:sp>
      <p:sp>
        <p:nvSpPr>
          <p:cNvPr id="1029" name="Text Placeholder 29"/>
          <p:cNvSpPr>
            <a:spLocks noGrp="1"/>
          </p:cNvSpPr>
          <p:nvPr>
            <p:ph type="body" idx="1"/>
          </p:nvPr>
        </p:nvSpPr>
        <p:spPr>
          <a:xfrm>
            <a:off x="457200" y="1935163"/>
            <a:ext cx="8229600" cy="4391025"/>
          </a:xfrm>
          <a:prstGeom prst="rect">
            <a:avLst/>
          </a:prstGeom>
          <a:noFill/>
          <a:ln w="9525">
            <a:noFill/>
          </a:ln>
        </p:spPr>
        <p:txBody>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10" name="Date Placeholder 9"/>
          <p:cNvSpPr>
            <a:spLocks noGrp="1"/>
          </p:cNvSpPr>
          <p:nvPr>
            <p:ph type="dt" sz="half" idx="2"/>
          </p:nvPr>
        </p:nvSpPr>
        <p:spPr>
          <a:xfrm>
            <a:off x="457200" y="6357938"/>
            <a:ext cx="2133600" cy="365125"/>
          </a:xfrm>
          <a:prstGeom prst="rect">
            <a:avLst/>
          </a:prstGeom>
        </p:spPr>
        <p:txBody>
          <a:bodyPr vert="horz" lIns="0" tIns="0" rIns="0" bIns="0" anchor="b"/>
          <a:lstStyle>
            <a:lvl1pPr>
              <a:defRPr sz="1200">
                <a:solidFill>
                  <a:srgbClr val="045C75"/>
                </a:solidFill>
              </a:defRPr>
            </a:lvl1pPr>
          </a:lstStyle>
          <a:p>
            <a:pPr lvl="0" eaLnBrk="1" hangingPunct="1">
              <a:buNone/>
            </a:pPr>
            <a:fld id="{BB962C8B-B14F-4D97-AF65-F5344CB8AC3E}" type="datetime1">
              <a:rPr lang="en-US" dirty="0">
                <a:latin typeface="Calibri" panose="020F0502020204030204" pitchFamily="34" charset="0"/>
              </a:rPr>
              <a:t>2023-11-20</a:t>
            </a:fld>
            <a:endParaRPr lang="en-US" dirty="0">
              <a:latin typeface="Calibri" panose="020F0502020204030204" pitchFamily="34" charset="0"/>
            </a:endParaRPr>
          </a:p>
        </p:txBody>
      </p:sp>
      <p:sp>
        <p:nvSpPr>
          <p:cNvPr id="22" name="Footer Placeholder 21"/>
          <p:cNvSpPr>
            <a:spLocks noGrp="1"/>
          </p:cNvSpPr>
          <p:nvPr>
            <p:ph type="ftr" sz="quarter" idx="3"/>
          </p:nvPr>
        </p:nvSpPr>
        <p:spPr>
          <a:xfrm>
            <a:off x="2667000" y="6357938"/>
            <a:ext cx="3352800" cy="365125"/>
          </a:xfrm>
          <a:prstGeom prst="rect">
            <a:avLst/>
          </a:prstGeom>
        </p:spPr>
        <p:txBody>
          <a:bodyPr vert="horz" lIns="0" tIns="0" rIns="0" bIns="0" anchor="b"/>
          <a:lstStyle>
            <a:lvl1pPr>
              <a:defRPr sz="1200">
                <a:solidFill>
                  <a:srgbClr val="045C75"/>
                </a:solidFill>
              </a:defRPr>
            </a:lvl1pPr>
          </a:lstStyle>
          <a:p>
            <a:pPr lvl="0" eaLnBrk="1" hangingPunct="1">
              <a:buNone/>
            </a:pPr>
            <a:endParaRPr dirty="0">
              <a:latin typeface="Calibri" panose="020F0502020204030204" pitchFamily="34" charset="0"/>
            </a:endParaRPr>
          </a:p>
        </p:txBody>
      </p:sp>
      <p:sp>
        <p:nvSpPr>
          <p:cNvPr id="18" name="Slide Number Placeholder 17"/>
          <p:cNvSpPr>
            <a:spLocks noGrp="1"/>
          </p:cNvSpPr>
          <p:nvPr>
            <p:ph type="sldNum" sz="quarter" idx="4"/>
          </p:nvPr>
        </p:nvSpPr>
        <p:spPr>
          <a:xfrm>
            <a:off x="7924800" y="6357938"/>
            <a:ext cx="762000" cy="365125"/>
          </a:xfrm>
          <a:prstGeom prst="rect">
            <a:avLst/>
          </a:prstGeom>
        </p:spPr>
        <p:txBody>
          <a:bodyPr vert="horz" lIns="0" tIns="0" rIns="0" bIns="0" anchor="b"/>
          <a:lstStyle>
            <a:lvl1pPr algn="r">
              <a:defRPr sz="1200">
                <a:solidFill>
                  <a:srgbClr val="045C75"/>
                </a:solidFill>
              </a:defRPr>
            </a:lvl1p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grpSp>
        <p:nvGrpSpPr>
          <p:cNvPr id="1033" name="Group 1"/>
          <p:cNvGrpSpPr/>
          <p:nvPr/>
        </p:nvGrpSpPr>
        <p:grpSpPr>
          <a:xfrm>
            <a:off x="-19050" y="203200"/>
            <a:ext cx="9180513" cy="649288"/>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lvl="0">
                <a:buNone/>
              </a:pPr>
              <a:endParaRPr dirty="0">
                <a:latin typeface="Calibri" panose="020F0502020204030204" pitchFamily="34" charset="0"/>
              </a:endParaRPr>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lvl="0">
                <a:buNone/>
              </a:pPr>
              <a:endParaRPr dirty="0">
                <a:latin typeface="Calibri" panose="020F0502020204030204" pitchFamily="34"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anose="020F0502020204030204" pitchFamily="34" charset="0"/>
        </a:defRPr>
      </a:lvl2pPr>
      <a:lvl3pPr algn="l" rtl="0" eaLnBrk="0" fontAlgn="base" hangingPunct="0">
        <a:spcBef>
          <a:spcPct val="0"/>
        </a:spcBef>
        <a:spcAft>
          <a:spcPct val="0"/>
        </a:spcAft>
        <a:defRPr sz="5000">
          <a:solidFill>
            <a:schemeClr val="tx2"/>
          </a:solidFill>
          <a:latin typeface="Calibri" panose="020F0502020204030204" pitchFamily="34" charset="0"/>
        </a:defRPr>
      </a:lvl3pPr>
      <a:lvl4pPr algn="l" rtl="0" eaLnBrk="0" fontAlgn="base" hangingPunct="0">
        <a:spcBef>
          <a:spcPct val="0"/>
        </a:spcBef>
        <a:spcAft>
          <a:spcPct val="0"/>
        </a:spcAft>
        <a:defRPr sz="5000">
          <a:solidFill>
            <a:schemeClr val="tx2"/>
          </a:solidFill>
          <a:latin typeface="Calibri" panose="020F0502020204030204" pitchFamily="34" charset="0"/>
        </a:defRPr>
      </a:lvl4pPr>
      <a:lvl5pPr algn="l" rtl="0" eaLnBrk="0" fontAlgn="base" hangingPunct="0">
        <a:spcBef>
          <a:spcPct val="0"/>
        </a:spcBef>
        <a:spcAft>
          <a:spcPct val="0"/>
        </a:spcAft>
        <a:defRPr sz="5000">
          <a:solidFill>
            <a:schemeClr val="tx2"/>
          </a:solidFill>
          <a:latin typeface="Calibri" panose="020F050202020403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0.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jpe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50.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450.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3.jpeg"/><Relationship Id="rId7" Type="http://schemas.openxmlformats.org/officeDocument/2006/relationships/image" Target="../media/image580.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60.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80.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60.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20.png"/><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44.png"/><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85.pn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75.png"/><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810.png"/></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96.pn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910.png"/></Relationships>
</file>

<file path=ppt/slides/_rels/slide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TextBox 4"/>
          <p:cNvSpPr txBox="1"/>
          <p:nvPr/>
        </p:nvSpPr>
        <p:spPr>
          <a:xfrm>
            <a:off x="2133600" y="534988"/>
            <a:ext cx="4383088" cy="1754187"/>
          </a:xfrm>
          <a:prstGeom prst="rect">
            <a:avLst/>
          </a:prstGeom>
          <a:noFill/>
          <a:ln w="9525">
            <a:noFill/>
          </a:ln>
        </p:spPr>
        <p:txBody>
          <a:bodyPr>
            <a:spAutoFit/>
          </a:bodyPr>
          <a:lstStyle/>
          <a:p>
            <a:pPr algn="ctr">
              <a:buNone/>
            </a:pPr>
            <a:r>
              <a:rPr lang="en-US" altLang="ko-KR" sz="3600" dirty="0">
                <a:latin typeface="Calibri" panose="020F0502020204030204" pitchFamily="34" charset="0"/>
                <a:ea typeface="HY신명조"/>
              </a:rPr>
              <a:t>Machine Vision </a:t>
            </a:r>
            <a:r>
              <a:rPr lang="en-GB" altLang="x-none" sz="3600" b="1" dirty="0">
                <a:latin typeface="Calibri" panose="020F0502020204030204" pitchFamily="34" charset="0"/>
                <a:ea typeface="HY신명조"/>
              </a:rPr>
              <a:t>CHC6781</a:t>
            </a:r>
            <a:endParaRPr sz="3600" dirty="0">
              <a:latin typeface="Calibri" panose="020F0502020204030204" pitchFamily="34" charset="0"/>
              <a:ea typeface="HY신명조"/>
            </a:endParaRPr>
          </a:p>
          <a:p>
            <a:pPr algn="ctr">
              <a:buNone/>
            </a:pPr>
            <a:r>
              <a:rPr lang="en-GB" altLang="x-none" sz="3600" b="1" dirty="0">
                <a:latin typeface="Calibri" panose="020F0502020204030204" pitchFamily="34" charset="0"/>
                <a:ea typeface="HY신명조"/>
              </a:rPr>
              <a:t> </a:t>
            </a:r>
            <a:endParaRPr sz="3600" dirty="0">
              <a:latin typeface="Calibri" panose="020F0502020204030204" pitchFamily="34" charset="0"/>
              <a:ea typeface="HY신명조"/>
            </a:endParaRPr>
          </a:p>
        </p:txBody>
      </p:sp>
      <p:pic>
        <p:nvPicPr>
          <p:cNvPr id="6148" name="Picture 8"/>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6149" name="Picture 9"/>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150" name="TextBox 10"/>
          <p:cNvSpPr txBox="1"/>
          <p:nvPr/>
        </p:nvSpPr>
        <p:spPr>
          <a:xfrm>
            <a:off x="2133600" y="1847850"/>
            <a:ext cx="4383088" cy="477838"/>
          </a:xfrm>
          <a:prstGeom prst="rect">
            <a:avLst/>
          </a:prstGeom>
          <a:noFill/>
          <a:ln w="9525">
            <a:noFill/>
          </a:ln>
        </p:spPr>
        <p:txBody>
          <a:bodyPr>
            <a:spAutoFit/>
          </a:bodyPr>
          <a:lstStyle/>
          <a:p>
            <a:pPr algn="ctr">
              <a:buNone/>
            </a:pPr>
            <a:r>
              <a:rPr lang="en-US" altLang="ko-KR" sz="2500" dirty="0" smtClean="0">
                <a:latin typeface="Calibri" panose="020F0502020204030204" pitchFamily="34" charset="0"/>
                <a:ea typeface="HY신명조"/>
              </a:rPr>
              <a:t>Lecture 8:</a:t>
            </a:r>
            <a:endParaRPr sz="2500" dirty="0">
              <a:latin typeface="Calibri" panose="020F0502020204030204" pitchFamily="34" charset="0"/>
              <a:ea typeface="HY신명조"/>
            </a:endParaRPr>
          </a:p>
        </p:txBody>
      </p:sp>
      <p:sp>
        <p:nvSpPr>
          <p:cNvPr id="6151" name="TextBox 11"/>
          <p:cNvSpPr txBox="1"/>
          <p:nvPr/>
        </p:nvSpPr>
        <p:spPr>
          <a:xfrm>
            <a:off x="1600200" y="2820194"/>
            <a:ext cx="5943600" cy="553998"/>
          </a:xfrm>
          <a:prstGeom prst="rect">
            <a:avLst/>
          </a:prstGeom>
          <a:noFill/>
          <a:ln w="9525">
            <a:noFill/>
          </a:ln>
        </p:spPr>
        <p:txBody>
          <a:bodyPr wrap="square">
            <a:spAutoFit/>
          </a:bodyPr>
          <a:lstStyle/>
          <a:p>
            <a:pPr algn="ctr"/>
            <a:r>
              <a:rPr lang="en-US" sz="3000" b="1" dirty="0" smtClean="0"/>
              <a:t>Classical CNN Architectures</a:t>
            </a:r>
            <a:endParaRPr sz="3000" b="1" dirty="0">
              <a:latin typeface="Times New Roman" panose="02020603050405020304" pitchFamily="18" charset="0"/>
              <a:ea typeface="HY신명조"/>
            </a:endParaRPr>
          </a:p>
        </p:txBody>
      </p:sp>
      <p:sp>
        <p:nvSpPr>
          <p:cNvPr id="6152" name="TextBox 12"/>
          <p:cNvSpPr txBox="1"/>
          <p:nvPr/>
        </p:nvSpPr>
        <p:spPr>
          <a:xfrm>
            <a:off x="2037080" y="3866356"/>
            <a:ext cx="5068888" cy="477838"/>
          </a:xfrm>
          <a:prstGeom prst="rect">
            <a:avLst/>
          </a:prstGeom>
          <a:noFill/>
          <a:ln w="9525">
            <a:noFill/>
          </a:ln>
        </p:spPr>
        <p:txBody>
          <a:bodyPr>
            <a:spAutoFit/>
          </a:bodyPr>
          <a:lstStyle/>
          <a:p>
            <a:pPr algn="ctr">
              <a:buNone/>
            </a:pPr>
            <a:r>
              <a:rPr lang="en-US" altLang="ko-KR" sz="2500" dirty="0">
                <a:latin typeface="Calibri" panose="020F0502020204030204" pitchFamily="34" charset="0"/>
                <a:ea typeface="HY신명조"/>
              </a:rPr>
              <a:t>Module Leader: Dr Happy N. Monday</a:t>
            </a:r>
            <a:endParaRPr sz="2500" dirty="0">
              <a:latin typeface="Calibri" panose="020F0502020204030204" pitchFamily="34" charset="0"/>
              <a:ea typeface="HY신명조"/>
            </a:endParaRPr>
          </a:p>
        </p:txBody>
      </p:sp>
      <p:sp>
        <p:nvSpPr>
          <p:cNvPr id="6153" name="TextBox 14"/>
          <p:cNvSpPr txBox="1"/>
          <p:nvPr/>
        </p:nvSpPr>
        <p:spPr>
          <a:xfrm>
            <a:off x="1828800" y="5160963"/>
            <a:ext cx="5181600" cy="479425"/>
          </a:xfrm>
          <a:prstGeom prst="rect">
            <a:avLst/>
          </a:prstGeom>
          <a:noFill/>
          <a:ln w="9525">
            <a:noFill/>
          </a:ln>
        </p:spPr>
        <p:txBody>
          <a:bodyPr>
            <a:spAutoFit/>
          </a:bodyPr>
          <a:lstStyle/>
          <a:p>
            <a:pPr algn="ctr">
              <a:buNone/>
            </a:pPr>
            <a:r>
              <a:rPr lang="en-US" altLang="ko-KR" sz="2500" dirty="0">
                <a:latin typeface="Calibri" panose="020F0502020204030204" pitchFamily="34" charset="0"/>
                <a:ea typeface="HY신명조"/>
              </a:rPr>
              <a:t>Email: </a:t>
            </a:r>
            <a:r>
              <a:rPr lang="en-US" altLang="ko-KR" sz="2500" dirty="0">
                <a:solidFill>
                  <a:srgbClr val="FF0000"/>
                </a:solidFill>
                <a:latin typeface="Calibri" panose="020F0502020204030204" pitchFamily="34" charset="0"/>
                <a:ea typeface="HY신명조"/>
              </a:rPr>
              <a:t>happy.monday@zy.cdut.edu.cn</a:t>
            </a:r>
            <a:endParaRPr sz="2500" dirty="0">
              <a:solidFill>
                <a:srgbClr val="FF0000"/>
              </a:solidFill>
              <a:latin typeface="Calibri" panose="020F0502020204030204" pitchFamily="34" charset="0"/>
              <a:ea typeface="HY신명조"/>
            </a:endParaRPr>
          </a:p>
        </p:txBody>
      </p:sp>
      <p:sp>
        <p:nvSpPr>
          <p:cNvPr id="6154" name="TextBox 15"/>
          <p:cNvSpPr txBox="1"/>
          <p:nvPr/>
        </p:nvSpPr>
        <p:spPr>
          <a:xfrm>
            <a:off x="2133600" y="5618163"/>
            <a:ext cx="4383088" cy="479425"/>
          </a:xfrm>
          <a:prstGeom prst="rect">
            <a:avLst/>
          </a:prstGeom>
          <a:noFill/>
          <a:ln w="9525">
            <a:noFill/>
          </a:ln>
        </p:spPr>
        <p:txBody>
          <a:bodyPr>
            <a:spAutoFit/>
          </a:bodyPr>
          <a:lstStyle/>
          <a:p>
            <a:pPr algn="ctr">
              <a:buNone/>
            </a:pPr>
            <a:r>
              <a:rPr lang="en-US" altLang="ko-KR" sz="2500" dirty="0">
                <a:latin typeface="Calibri" panose="020F0502020204030204" pitchFamily="34" charset="0"/>
                <a:ea typeface="HY신명조"/>
              </a:rPr>
              <a:t>Office: Room 8102</a:t>
            </a:r>
            <a:endParaRPr sz="2500" dirty="0">
              <a:latin typeface="Calibri" panose="020F0502020204030204" pitchFamily="34" charset="0"/>
              <a:ea typeface="HY신명조"/>
            </a:endParaRPr>
          </a:p>
        </p:txBody>
      </p:sp>
      <p:sp>
        <p:nvSpPr>
          <p:cNvPr id="6155" name="TextBox 16"/>
          <p:cNvSpPr txBox="1"/>
          <p:nvPr/>
        </p:nvSpPr>
        <p:spPr>
          <a:xfrm>
            <a:off x="3505200" y="4779963"/>
            <a:ext cx="1676400" cy="403225"/>
          </a:xfrm>
          <a:prstGeom prst="rect">
            <a:avLst/>
          </a:prstGeom>
          <a:noFill/>
          <a:ln w="9525">
            <a:noFill/>
          </a:ln>
        </p:spPr>
        <p:txBody>
          <a:bodyPr>
            <a:spAutoFit/>
          </a:bodyPr>
          <a:lstStyle/>
          <a:p>
            <a:pPr algn="ctr">
              <a:buNone/>
            </a:pPr>
            <a:r>
              <a:rPr lang="en-US" altLang="ko-KR" sz="2000" dirty="0">
                <a:latin typeface="Calibri" panose="020F0502020204030204" pitchFamily="34" charset="0"/>
                <a:ea typeface="HY신명조"/>
              </a:rPr>
              <a:t>Contact via:</a:t>
            </a:r>
            <a:endParaRPr sz="2000" dirty="0">
              <a:latin typeface="Calibri" panose="020F0502020204030204" pitchFamily="34" charset="0"/>
              <a:ea typeface="HY신명조"/>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r>
                  <a:rPr lang="en-US" sz="2000" dirty="0" smtClean="0"/>
                  <a:t>After Conv1: </a:t>
                </a:r>
                <a14:m>
                  <m:oMath xmlns:m="http://schemas.openxmlformats.org/officeDocument/2006/math">
                    <m:r>
                      <a:rPr lang="en-US" sz="2000" b="0" i="1" smtClean="0">
                        <a:latin typeface="Cambria Math"/>
                      </a:rPr>
                      <m:t>55</m:t>
                    </m:r>
                    <m:r>
                      <a:rPr lang="en-US" sz="2000" b="0" i="1" smtClean="0">
                        <a:latin typeface="Cambria Math"/>
                      </a:rPr>
                      <m:t>𝑥</m:t>
                    </m:r>
                    <m:r>
                      <a:rPr lang="en-US" sz="2000" b="0" i="1" smtClean="0">
                        <a:latin typeface="Cambria Math"/>
                      </a:rPr>
                      <m:t>55</m:t>
                    </m:r>
                    <m:r>
                      <a:rPr lang="en-US" sz="2000" b="0" i="1" smtClean="0">
                        <a:latin typeface="Cambria Math"/>
                      </a:rPr>
                      <m:t>𝑥</m:t>
                    </m:r>
                    <m:r>
                      <a:rPr lang="en-US" sz="2000" b="0" i="1" smtClean="0">
                        <a:latin typeface="Cambria Math"/>
                      </a:rPr>
                      <m:t>96</m:t>
                    </m:r>
                  </m:oMath>
                </a14:m>
                <a:endParaRPr lang="en-US" sz="2000" dirty="0" smtClean="0">
                  <a:solidFill>
                    <a:schemeClr val="tx1"/>
                  </a:solidFill>
                </a:endParaRPr>
              </a:p>
              <a:p>
                <a:endParaRPr lang="en-US" sz="2000" dirty="0" smtClean="0">
                  <a:solidFill>
                    <a:schemeClr val="tx1"/>
                  </a:solidFill>
                </a:endParaRPr>
              </a:p>
              <a:p>
                <a:r>
                  <a:rPr lang="en-US" sz="2000" b="1" dirty="0" smtClean="0">
                    <a:solidFill>
                      <a:schemeClr val="tx1"/>
                    </a:solidFill>
                  </a:rPr>
                  <a:t>Second layer </a:t>
                </a:r>
                <a:r>
                  <a:rPr lang="en-US" sz="2000" dirty="0" smtClean="0">
                    <a:solidFill>
                      <a:schemeClr val="tx1"/>
                    </a:solidFill>
                  </a:rPr>
                  <a:t>(Pool1): </a:t>
                </a:r>
                <a14:m>
                  <m:oMath xmlns:m="http://schemas.openxmlformats.org/officeDocument/2006/math">
                    <m:r>
                      <a:rPr lang="en-US" sz="2000" b="0" i="1" smtClean="0">
                        <a:solidFill>
                          <a:schemeClr val="tx1"/>
                        </a:solidFill>
                        <a:latin typeface="Cambria Math"/>
                      </a:rPr>
                      <m:t> 3</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filters applied at stride 2</a:t>
                </a:r>
              </a:p>
              <a:p>
                <a:endParaRPr lang="en-US" sz="2000" dirty="0" smtClean="0">
                  <a:solidFill>
                    <a:schemeClr val="tx1"/>
                  </a:solidFill>
                </a:endParaRPr>
              </a:p>
              <a:p>
                <a:r>
                  <a:rPr lang="en-US" sz="2000" dirty="0">
                    <a:solidFill>
                      <a:srgbClr val="0070C0"/>
                    </a:solidFill>
                  </a:rPr>
                  <a:t>Q: What is the output volume size? Hint: </a:t>
                </a:r>
                <a14:m>
                  <m:oMath xmlns:m="http://schemas.openxmlformats.org/officeDocument/2006/math">
                    <m:f>
                      <m:fPr>
                        <m:type m:val="lin"/>
                        <m:ctrlPr>
                          <a:rPr lang="en-US" sz="2000" i="1">
                            <a:solidFill>
                              <a:srgbClr val="0070C0"/>
                            </a:solidFill>
                            <a:latin typeface="Cambria Math"/>
                          </a:rPr>
                        </m:ctrlPr>
                      </m:fPr>
                      <m:num>
                        <m:d>
                          <m:dPr>
                            <m:ctrlPr>
                              <a:rPr lang="en-US" sz="2000" i="1">
                                <a:solidFill>
                                  <a:srgbClr val="0070C0"/>
                                </a:solidFill>
                                <a:latin typeface="Cambria Math"/>
                              </a:rPr>
                            </m:ctrlPr>
                          </m:dPr>
                          <m:e>
                            <m:r>
                              <a:rPr lang="en-US" sz="2000" b="0" i="1" smtClean="0">
                                <a:solidFill>
                                  <a:srgbClr val="0070C0"/>
                                </a:solidFill>
                                <a:latin typeface="Cambria Math"/>
                              </a:rPr>
                              <m:t>55</m:t>
                            </m:r>
                            <m:r>
                              <a:rPr lang="en-US" sz="2000" i="1">
                                <a:solidFill>
                                  <a:srgbClr val="0070C0"/>
                                </a:solidFill>
                                <a:latin typeface="Cambria Math"/>
                              </a:rPr>
                              <m:t>−</m:t>
                            </m:r>
                            <m:r>
                              <a:rPr lang="en-US" sz="2000" b="0" i="1" smtClean="0">
                                <a:solidFill>
                                  <a:srgbClr val="0070C0"/>
                                </a:solidFill>
                                <a:latin typeface="Cambria Math"/>
                              </a:rPr>
                              <m:t>3</m:t>
                            </m:r>
                          </m:e>
                        </m:d>
                      </m:num>
                      <m:den>
                        <m:r>
                          <a:rPr lang="en-US" sz="2000" b="0" i="1" smtClean="0">
                            <a:solidFill>
                              <a:srgbClr val="0070C0"/>
                            </a:solidFill>
                            <a:latin typeface="Cambria Math"/>
                          </a:rPr>
                          <m:t>2</m:t>
                        </m:r>
                        <m:r>
                          <a:rPr lang="en-US" sz="2000" i="1">
                            <a:solidFill>
                              <a:srgbClr val="0070C0"/>
                            </a:solidFill>
                            <a:latin typeface="Cambria Math"/>
                          </a:rPr>
                          <m:t>+1</m:t>
                        </m:r>
                      </m:den>
                    </m:f>
                    <m:r>
                      <a:rPr lang="en-US" sz="2000" i="1">
                        <a:solidFill>
                          <a:srgbClr val="0070C0"/>
                        </a:solidFill>
                        <a:latin typeface="Cambria Math"/>
                      </a:rPr>
                      <m:t>=</m:t>
                    </m:r>
                    <m:r>
                      <a:rPr lang="en-US" sz="2000" b="0" i="1" smtClean="0">
                        <a:solidFill>
                          <a:srgbClr val="0070C0"/>
                        </a:solidFill>
                        <a:latin typeface="Cambria Math"/>
                      </a:rPr>
                      <m:t>27</m:t>
                    </m:r>
                  </m:oMath>
                </a14:m>
                <a:endParaRPr lang="en-US" sz="2000" dirty="0">
                  <a:solidFill>
                    <a:srgbClr val="0070C0"/>
                  </a:solidFill>
                </a:endParaRP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b="-1740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3919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317500" y="850107"/>
            <a:ext cx="8369300" cy="516731"/>
          </a:xfrm>
          <a:prstGeom prst="rect">
            <a:avLst/>
          </a:prstGeom>
          <a:noFill/>
          <a:ln w="9525">
            <a:noFill/>
          </a:ln>
        </p:spPr>
        <p:txBody>
          <a:bodyPr wrap="none" lIns="0" tIns="0" rIns="0" bIns="0"/>
          <a:lstStyle/>
          <a:p>
            <a:pPr eaLnBrk="1" hangingPunct="1">
              <a:spcAft>
                <a:spcPts val="7775"/>
              </a:spcAft>
            </a:pPr>
            <a:r>
              <a:rPr lang="en-US" sz="2800" b="1" dirty="0"/>
              <a:t>Grad-CAM (Gradient-weighted Class Activation Mapping)</a:t>
            </a:r>
            <a:endParaRPr sz="2800" b="1" dirty="0">
              <a:solidFill>
                <a:srgbClr val="A2AC00"/>
              </a:solidFill>
              <a:latin typeface="Arial" panose="020B0604020202020204" pitchFamily="34" charset="0"/>
            </a:endParaRPr>
          </a:p>
        </p:txBody>
      </p:sp>
      <p:sp>
        <p:nvSpPr>
          <p:cNvPr id="2" name="Rectangle 1"/>
          <p:cNvSpPr/>
          <p:nvPr/>
        </p:nvSpPr>
        <p:spPr>
          <a:xfrm>
            <a:off x="228600" y="1372394"/>
            <a:ext cx="8610600" cy="923330"/>
          </a:xfrm>
          <a:prstGeom prst="rect">
            <a:avLst/>
          </a:prstGeom>
        </p:spPr>
        <p:txBody>
          <a:bodyPr wrap="square">
            <a:spAutoFit/>
          </a:bodyPr>
          <a:lstStyle/>
          <a:p>
            <a:r>
              <a:rPr lang="en-US" dirty="0" smtClean="0"/>
              <a:t>Grad-CAM Visualization is one of the  ways to critically analyze the results of the attention-based network. </a:t>
            </a:r>
            <a:r>
              <a:rPr lang="en-US" dirty="0" smtClean="0"/>
              <a:t>Your are expected to use one of the interpretability methods to critically analyze the prediction of your model</a:t>
            </a:r>
            <a:r>
              <a:rPr lang="en-US" dirty="0"/>
              <a:t>.</a:t>
            </a:r>
            <a:endParaRPr lang="en-US"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862" t="17931" r="24075" b="12229"/>
          <a:stretch/>
        </p:blipFill>
        <p:spPr bwMode="auto">
          <a:xfrm>
            <a:off x="1066800" y="2337069"/>
            <a:ext cx="6938432" cy="406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366535"/>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p:nvPr/>
        </p:nvSpPr>
        <p:spPr>
          <a:xfrm>
            <a:off x="3627438" y="3282950"/>
            <a:ext cx="1935162" cy="604838"/>
          </a:xfrm>
          <a:prstGeom prst="rect">
            <a:avLst/>
          </a:prstGeom>
          <a:noFill/>
          <a:ln w="9525">
            <a:noFill/>
          </a:ln>
        </p:spPr>
        <p:txBody>
          <a:bodyPr wrap="none" lIns="0" tIns="0" rIns="0" bIns="0"/>
          <a:lstStyle/>
          <a:p>
            <a:pPr eaLnBrk="1" hangingPunct="1"/>
            <a:r>
              <a:rPr sz="2700" b="1" dirty="0">
                <a:solidFill>
                  <a:srgbClr val="A2AC00"/>
                </a:solidFill>
                <a:latin typeface="Arial" panose="020B0604020202020204" pitchFamily="34" charset="0"/>
              </a:rPr>
              <a:t>The End! </a:t>
            </a:r>
          </a:p>
        </p:txBody>
      </p:sp>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Tree>
    <p:extLst>
      <p:ext uri="{BB962C8B-B14F-4D97-AF65-F5344CB8AC3E}">
        <p14:creationId xmlns:p14="http://schemas.microsoft.com/office/powerpoint/2010/main" val="362314721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r>
                  <a:rPr lang="en-US" sz="2000" dirty="0" smtClean="0"/>
                  <a:t>After Conv1: </a:t>
                </a:r>
                <a14:m>
                  <m:oMath xmlns:m="http://schemas.openxmlformats.org/officeDocument/2006/math">
                    <m:r>
                      <a:rPr lang="en-US" sz="2000" b="0" i="1" smtClean="0">
                        <a:latin typeface="Cambria Math"/>
                      </a:rPr>
                      <m:t>55</m:t>
                    </m:r>
                    <m:r>
                      <a:rPr lang="en-US" sz="2000" b="0" i="1" smtClean="0">
                        <a:latin typeface="Cambria Math"/>
                      </a:rPr>
                      <m:t>𝑥</m:t>
                    </m:r>
                    <m:r>
                      <a:rPr lang="en-US" sz="2000" b="0" i="1" smtClean="0">
                        <a:latin typeface="Cambria Math"/>
                      </a:rPr>
                      <m:t>55</m:t>
                    </m:r>
                    <m:r>
                      <a:rPr lang="en-US" sz="2000" b="0" i="1" smtClean="0">
                        <a:latin typeface="Cambria Math"/>
                      </a:rPr>
                      <m:t>𝑥</m:t>
                    </m:r>
                    <m:r>
                      <a:rPr lang="en-US" sz="2000" b="0" i="1" smtClean="0">
                        <a:latin typeface="Cambria Math"/>
                      </a:rPr>
                      <m:t>96</m:t>
                    </m:r>
                  </m:oMath>
                </a14:m>
                <a:endParaRPr lang="en-US" sz="2000" dirty="0" smtClean="0">
                  <a:solidFill>
                    <a:schemeClr val="tx1"/>
                  </a:solidFill>
                </a:endParaRPr>
              </a:p>
              <a:p>
                <a:endParaRPr lang="en-US" sz="2000" dirty="0" smtClean="0">
                  <a:solidFill>
                    <a:schemeClr val="tx1"/>
                  </a:solidFill>
                </a:endParaRPr>
              </a:p>
              <a:p>
                <a:r>
                  <a:rPr lang="en-US" sz="2000" b="1" dirty="0" smtClean="0">
                    <a:solidFill>
                      <a:schemeClr val="tx1"/>
                    </a:solidFill>
                  </a:rPr>
                  <a:t>Second layer </a:t>
                </a:r>
                <a:r>
                  <a:rPr lang="en-US" sz="2000" dirty="0" smtClean="0">
                    <a:solidFill>
                      <a:schemeClr val="tx1"/>
                    </a:solidFill>
                  </a:rPr>
                  <a:t>(Pool1): </a:t>
                </a:r>
                <a14:m>
                  <m:oMath xmlns:m="http://schemas.openxmlformats.org/officeDocument/2006/math">
                    <m:r>
                      <a:rPr lang="en-US" sz="2000" b="0" i="1" smtClean="0">
                        <a:solidFill>
                          <a:schemeClr val="tx1"/>
                        </a:solidFill>
                        <a:latin typeface="Cambria Math"/>
                      </a:rPr>
                      <m:t> 3</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filters applied at stride 2</a:t>
                </a:r>
              </a:p>
              <a:p>
                <a:r>
                  <a:rPr lang="en-US" sz="2000" dirty="0"/>
                  <a:t>Output volume: </a:t>
                </a:r>
                <a:r>
                  <a:rPr lang="en-US" sz="2000" b="1" dirty="0"/>
                  <a:t>[ </a:t>
                </a:r>
                <a:r>
                  <a:rPr lang="en-US" sz="2000" b="1" dirty="0" smtClean="0"/>
                  <a:t>27</a:t>
                </a:r>
                <a14:m>
                  <m:oMath xmlns:m="http://schemas.openxmlformats.org/officeDocument/2006/math">
                    <m:r>
                      <a:rPr lang="en-US" sz="2000" b="1" i="1">
                        <a:latin typeface="Cambria Math"/>
                      </a:rPr>
                      <m:t>𝒙</m:t>
                    </m:r>
                    <m:r>
                      <a:rPr lang="en-US" sz="2000" b="1" i="1" smtClean="0">
                        <a:latin typeface="Cambria Math"/>
                      </a:rPr>
                      <m:t>𝟐𝟕</m:t>
                    </m:r>
                    <m:r>
                      <a:rPr lang="en-US" sz="2000" b="1" i="1">
                        <a:latin typeface="Cambria Math"/>
                      </a:rPr>
                      <m:t>𝒙</m:t>
                    </m:r>
                    <m:r>
                      <a:rPr lang="en-US" sz="2000" b="1" i="1">
                        <a:latin typeface="Cambria Math"/>
                      </a:rPr>
                      <m:t>𝟗𝟔</m:t>
                    </m:r>
                  </m:oMath>
                </a14:m>
                <a:r>
                  <a:rPr lang="en-US" sz="2000" b="1" dirty="0"/>
                  <a:t>] </a:t>
                </a:r>
              </a:p>
              <a:p>
                <a:endParaRPr lang="en-US" sz="2000" dirty="0"/>
              </a:p>
              <a:p>
                <a:r>
                  <a:rPr lang="en-US" sz="2000" dirty="0">
                    <a:solidFill>
                      <a:srgbClr val="0070C0"/>
                    </a:solidFill>
                  </a:rPr>
                  <a:t>Q: What is the total number of parameters in this layer?</a:t>
                </a: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b="-35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82429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r>
                  <a:rPr lang="en-US" sz="2000" dirty="0" smtClean="0"/>
                  <a:t>After Conv1: </a:t>
                </a:r>
                <a14:m>
                  <m:oMath xmlns:m="http://schemas.openxmlformats.org/officeDocument/2006/math">
                    <m:r>
                      <a:rPr lang="en-US" sz="2000" b="0" i="1" smtClean="0">
                        <a:latin typeface="Cambria Math"/>
                      </a:rPr>
                      <m:t>55</m:t>
                    </m:r>
                    <m:r>
                      <a:rPr lang="en-US" sz="2000" b="0" i="1" smtClean="0">
                        <a:latin typeface="Cambria Math"/>
                      </a:rPr>
                      <m:t>𝑥</m:t>
                    </m:r>
                    <m:r>
                      <a:rPr lang="en-US" sz="2000" b="0" i="1" smtClean="0">
                        <a:latin typeface="Cambria Math"/>
                      </a:rPr>
                      <m:t>55</m:t>
                    </m:r>
                    <m:r>
                      <a:rPr lang="en-US" sz="2000" b="0" i="1" smtClean="0">
                        <a:latin typeface="Cambria Math"/>
                      </a:rPr>
                      <m:t>𝑥</m:t>
                    </m:r>
                    <m:r>
                      <a:rPr lang="en-US" sz="2000" b="0" i="1" smtClean="0">
                        <a:latin typeface="Cambria Math"/>
                      </a:rPr>
                      <m:t>96</m:t>
                    </m:r>
                  </m:oMath>
                </a14:m>
                <a:endParaRPr lang="en-US" sz="2000" dirty="0" smtClean="0">
                  <a:solidFill>
                    <a:schemeClr val="tx1"/>
                  </a:solidFill>
                </a:endParaRPr>
              </a:p>
              <a:p>
                <a:endParaRPr lang="en-US" sz="2000" dirty="0" smtClean="0">
                  <a:solidFill>
                    <a:schemeClr val="tx1"/>
                  </a:solidFill>
                </a:endParaRPr>
              </a:p>
              <a:p>
                <a:r>
                  <a:rPr lang="en-US" sz="2000" b="1" dirty="0" smtClean="0">
                    <a:solidFill>
                      <a:schemeClr val="tx1"/>
                    </a:solidFill>
                  </a:rPr>
                  <a:t>Second layer </a:t>
                </a:r>
                <a:r>
                  <a:rPr lang="en-US" sz="2000" dirty="0" smtClean="0">
                    <a:solidFill>
                      <a:schemeClr val="tx1"/>
                    </a:solidFill>
                  </a:rPr>
                  <a:t>(Pool1): </a:t>
                </a:r>
                <a14:m>
                  <m:oMath xmlns:m="http://schemas.openxmlformats.org/officeDocument/2006/math">
                    <m:r>
                      <a:rPr lang="en-US" sz="2000" b="0" i="1" smtClean="0">
                        <a:solidFill>
                          <a:schemeClr val="tx1"/>
                        </a:solidFill>
                        <a:latin typeface="Cambria Math"/>
                      </a:rPr>
                      <m:t> 3</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filters applied at stride 2</a:t>
                </a:r>
              </a:p>
              <a:p>
                <a:r>
                  <a:rPr lang="en-US" sz="2000" dirty="0"/>
                  <a:t>Output volume: </a:t>
                </a:r>
                <a:r>
                  <a:rPr lang="en-US" sz="2000" b="1" dirty="0"/>
                  <a:t>[ </a:t>
                </a:r>
                <a:r>
                  <a:rPr lang="en-US" sz="2000" b="1" dirty="0" smtClean="0"/>
                  <a:t>27</a:t>
                </a:r>
                <a14:m>
                  <m:oMath xmlns:m="http://schemas.openxmlformats.org/officeDocument/2006/math">
                    <m:r>
                      <a:rPr lang="en-US" sz="2000" b="1" i="1">
                        <a:latin typeface="Cambria Math"/>
                      </a:rPr>
                      <m:t>𝒙</m:t>
                    </m:r>
                    <m:r>
                      <a:rPr lang="en-US" sz="2000" b="1" i="1" smtClean="0">
                        <a:latin typeface="Cambria Math"/>
                      </a:rPr>
                      <m:t>𝟐𝟕</m:t>
                    </m:r>
                    <m:r>
                      <a:rPr lang="en-US" sz="2000" b="1" i="1">
                        <a:latin typeface="Cambria Math"/>
                      </a:rPr>
                      <m:t>𝒙</m:t>
                    </m:r>
                    <m:r>
                      <a:rPr lang="en-US" sz="2000" b="1" i="1">
                        <a:latin typeface="Cambria Math"/>
                      </a:rPr>
                      <m:t>𝟗𝟔</m:t>
                    </m:r>
                  </m:oMath>
                </a14:m>
                <a:r>
                  <a:rPr lang="en-US" sz="2000" b="1" dirty="0"/>
                  <a:t>] </a:t>
                </a:r>
              </a:p>
              <a:p>
                <a:r>
                  <a:rPr lang="en-US" sz="2000" dirty="0"/>
                  <a:t>Parameters:</a:t>
                </a:r>
                <a:r>
                  <a:rPr lang="en-US" sz="2000" dirty="0" smtClean="0"/>
                  <a:t> </a:t>
                </a:r>
                <a14:m>
                  <m:oMath xmlns:m="http://schemas.openxmlformats.org/officeDocument/2006/math">
                    <m:r>
                      <a:rPr lang="en-US" sz="2000" b="0" i="1" smtClean="0">
                        <a:latin typeface="Cambria Math"/>
                      </a:rPr>
                      <m:t>0!</m:t>
                    </m:r>
                  </m:oMath>
                </a14:m>
                <a:endParaRPr lang="en-US" sz="2000" b="1" dirty="0"/>
              </a:p>
              <a:p>
                <a:endParaRPr lang="en-US" sz="2000" dirty="0"/>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b="-35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2133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r>
                  <a:rPr lang="en-US" sz="2000" dirty="0" smtClean="0"/>
                  <a:t>After Conv1: </a:t>
                </a:r>
                <a14:m>
                  <m:oMath xmlns:m="http://schemas.openxmlformats.org/officeDocument/2006/math">
                    <m:r>
                      <a:rPr lang="en-US" sz="2000" b="0" i="1" smtClean="0">
                        <a:latin typeface="Cambria Math"/>
                      </a:rPr>
                      <m:t>55</m:t>
                    </m:r>
                    <m:r>
                      <a:rPr lang="en-US" sz="2000" b="0" i="1" smtClean="0">
                        <a:latin typeface="Cambria Math"/>
                      </a:rPr>
                      <m:t>𝑥</m:t>
                    </m:r>
                    <m:r>
                      <a:rPr lang="en-US" sz="2000" b="0" i="1" smtClean="0">
                        <a:latin typeface="Cambria Math"/>
                      </a:rPr>
                      <m:t>55</m:t>
                    </m:r>
                    <m:r>
                      <a:rPr lang="en-US" sz="2000" b="0" i="1" smtClean="0">
                        <a:latin typeface="Cambria Math"/>
                      </a:rPr>
                      <m:t>𝑥</m:t>
                    </m:r>
                    <m:r>
                      <a:rPr lang="en-US" sz="2000" b="0" i="1" smtClean="0">
                        <a:latin typeface="Cambria Math"/>
                      </a:rPr>
                      <m:t>96</m:t>
                    </m:r>
                  </m:oMath>
                </a14:m>
                <a:endParaRPr lang="en-US" sz="2000" dirty="0" smtClean="0">
                  <a:solidFill>
                    <a:schemeClr val="tx1"/>
                  </a:solidFill>
                </a:endParaRPr>
              </a:p>
              <a:p>
                <a:r>
                  <a:rPr lang="en-US" sz="2000" dirty="0"/>
                  <a:t>After </a:t>
                </a:r>
                <a:r>
                  <a:rPr lang="en-US" sz="2000" dirty="0" smtClean="0"/>
                  <a:t>Pool1</a:t>
                </a:r>
                <a:r>
                  <a:rPr lang="en-US" sz="2000" dirty="0"/>
                  <a:t>: </a:t>
                </a:r>
                <a14:m>
                  <m:oMath xmlns:m="http://schemas.openxmlformats.org/officeDocument/2006/math">
                    <m:r>
                      <a:rPr lang="en-US" sz="2000" i="1" dirty="0" smtClean="0">
                        <a:latin typeface="Cambria Math"/>
                      </a:rPr>
                      <m:t>2</m:t>
                    </m:r>
                    <m:r>
                      <a:rPr lang="en-US" sz="2000" b="0" i="1" dirty="0" smtClean="0">
                        <a:latin typeface="Cambria Math"/>
                      </a:rPr>
                      <m:t>7</m:t>
                    </m:r>
                    <m:r>
                      <a:rPr lang="en-US" sz="2000" i="1">
                        <a:latin typeface="Cambria Math"/>
                      </a:rPr>
                      <m:t>𝑥</m:t>
                    </m:r>
                    <m:r>
                      <a:rPr lang="en-US" sz="2000" b="0" i="1" smtClean="0">
                        <a:latin typeface="Cambria Math"/>
                      </a:rPr>
                      <m:t>27</m:t>
                    </m:r>
                    <m:r>
                      <a:rPr lang="en-US" sz="2000" i="1">
                        <a:latin typeface="Cambria Math"/>
                      </a:rPr>
                      <m:t>𝑥</m:t>
                    </m:r>
                    <m:r>
                      <a:rPr lang="en-US" sz="2000" i="1">
                        <a:latin typeface="Cambria Math"/>
                      </a:rPr>
                      <m:t>96</m:t>
                    </m:r>
                  </m:oMath>
                </a14:m>
                <a:endParaRPr lang="en-US" sz="2000" dirty="0"/>
              </a:p>
              <a:p>
                <a:endParaRPr lang="en-US" sz="2000" dirty="0"/>
              </a:p>
              <a:p>
                <a:r>
                  <a:rPr lang="en-US" sz="2000" dirty="0" smtClean="0">
                    <a:solidFill>
                      <a:schemeClr val="tx1"/>
                    </a:solidFill>
                  </a:rPr>
                  <a:t>…</a:t>
                </a:r>
              </a:p>
              <a:p>
                <a:r>
                  <a:rPr lang="en-US" sz="2000" dirty="0" smtClean="0"/>
                  <a:t>…</a:t>
                </a:r>
                <a:endParaRPr lang="en-US" sz="2000" dirty="0" smtClean="0">
                  <a:solidFill>
                    <a:schemeClr val="tx1"/>
                  </a:solidFill>
                </a:endParaRP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2075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152400" y="2319338"/>
                <a:ext cx="7086600" cy="3973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14:m>
                  <m:oMath xmlns:m="http://schemas.openxmlformats.org/officeDocument/2006/math">
                    <m:d>
                      <m:dPr>
                        <m:begChr m:val="["/>
                        <m:endChr m:val="]"/>
                        <m:ctrlPr>
                          <a:rPr lang="en-US" i="1" smtClean="0">
                            <a:solidFill>
                              <a:schemeClr val="tx1"/>
                            </a:solidFill>
                            <a:latin typeface="Cambria Math"/>
                          </a:rPr>
                        </m:ctrlPr>
                      </m:dPr>
                      <m:e>
                        <m:r>
                          <a:rPr lang="en-US" b="0" i="1" smtClean="0">
                            <a:solidFill>
                              <a:schemeClr val="tx1"/>
                            </a:solidFill>
                            <a:latin typeface="Cambria Math"/>
                          </a:rPr>
                          <m:t>227</m:t>
                        </m:r>
                        <m:r>
                          <a:rPr lang="en-US" b="0" i="1" smtClean="0">
                            <a:solidFill>
                              <a:schemeClr val="tx1"/>
                            </a:solidFill>
                            <a:latin typeface="Cambria Math"/>
                          </a:rPr>
                          <m:t>𝑥</m:t>
                        </m:r>
                        <m:r>
                          <a:rPr lang="en-US" b="0" i="1" smtClean="0">
                            <a:solidFill>
                              <a:schemeClr val="tx1"/>
                            </a:solidFill>
                            <a:latin typeface="Cambria Math"/>
                          </a:rPr>
                          <m:t>227</m:t>
                        </m:r>
                        <m:r>
                          <a:rPr lang="en-US" b="0" i="1" smtClean="0">
                            <a:solidFill>
                              <a:schemeClr val="tx1"/>
                            </a:solidFill>
                            <a:latin typeface="Cambria Math"/>
                          </a:rPr>
                          <m:t>𝑥</m:t>
                        </m:r>
                        <m:r>
                          <a:rPr lang="en-US" b="0" i="1" smtClean="0">
                            <a:solidFill>
                              <a:schemeClr val="tx1"/>
                            </a:solidFill>
                            <a:latin typeface="Cambria Math"/>
                          </a:rPr>
                          <m:t>3</m:t>
                        </m:r>
                      </m:e>
                    </m:d>
                  </m:oMath>
                </a14:m>
                <a:r>
                  <a:rPr lang="en-US" dirty="0" smtClean="0">
                    <a:solidFill>
                      <a:schemeClr val="tx1"/>
                    </a:solidFill>
                  </a:rPr>
                  <a:t> Input</a:t>
                </a:r>
              </a:p>
              <a:p>
                <a14:m>
                  <m:oMath xmlns:m="http://schemas.openxmlformats.org/officeDocument/2006/math">
                    <m:d>
                      <m:dPr>
                        <m:begChr m:val="["/>
                        <m:endChr m:val="]"/>
                        <m:ctrlPr>
                          <a:rPr lang="en-US" i="1">
                            <a:latin typeface="Cambria Math"/>
                          </a:rPr>
                        </m:ctrlPr>
                      </m:dPr>
                      <m:e>
                        <m:r>
                          <a:rPr lang="en-US" b="0" i="1" smtClean="0">
                            <a:latin typeface="Cambria Math"/>
                          </a:rPr>
                          <m:t>55</m:t>
                        </m:r>
                        <m:r>
                          <a:rPr lang="en-US" i="1">
                            <a:latin typeface="Cambria Math"/>
                          </a:rPr>
                          <m:t>𝑥</m:t>
                        </m:r>
                        <m:r>
                          <a:rPr lang="en-US" b="0" i="1" smtClean="0">
                            <a:latin typeface="Cambria Math"/>
                          </a:rPr>
                          <m:t>55</m:t>
                        </m:r>
                        <m:r>
                          <a:rPr lang="en-US" i="1">
                            <a:latin typeface="Cambria Math"/>
                          </a:rPr>
                          <m:t>𝑥</m:t>
                        </m:r>
                        <m:r>
                          <a:rPr lang="en-US" b="0" i="1" smtClean="0">
                            <a:latin typeface="Cambria Math"/>
                          </a:rPr>
                          <m:t>96</m:t>
                        </m:r>
                      </m:e>
                    </m:d>
                  </m:oMath>
                </a14:m>
                <a:r>
                  <a:rPr lang="en-US" dirty="0" smtClean="0"/>
                  <a:t> </a:t>
                </a:r>
                <a:r>
                  <a:rPr lang="en-US" dirty="0" smtClean="0">
                    <a:solidFill>
                      <a:srgbClr val="FF0000"/>
                    </a:solidFill>
                  </a:rPr>
                  <a:t>Conv1</a:t>
                </a:r>
                <a:r>
                  <a:rPr lang="en-US" dirty="0" smtClean="0"/>
                  <a:t>: </a:t>
                </a:r>
                <a14:m>
                  <m:oMath xmlns:m="http://schemas.openxmlformats.org/officeDocument/2006/math">
                    <m:r>
                      <a:rPr lang="en-US" b="0" i="1" smtClean="0">
                        <a:latin typeface="Cambria Math"/>
                      </a:rPr>
                      <m:t>96 11</m:t>
                    </m:r>
                    <m:r>
                      <a:rPr lang="en-US" b="0" i="1" smtClean="0">
                        <a:latin typeface="Cambria Math"/>
                      </a:rPr>
                      <m:t>𝑥</m:t>
                    </m:r>
                    <m:r>
                      <a:rPr lang="en-US" b="0" i="1" smtClean="0">
                        <a:latin typeface="Cambria Math"/>
                      </a:rPr>
                      <m:t>11</m:t>
                    </m:r>
                  </m:oMath>
                </a14:m>
                <a:r>
                  <a:rPr lang="en-US" dirty="0" smtClean="0"/>
                  <a:t>  filters at stride 4, pad 0</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96</m:t>
                        </m:r>
                      </m:e>
                    </m:d>
                  </m:oMath>
                </a14:m>
                <a:r>
                  <a:rPr lang="en-US" dirty="0"/>
                  <a:t> </a:t>
                </a:r>
                <a:r>
                  <a:rPr lang="en-US" dirty="0" smtClean="0">
                    <a:solidFill>
                      <a:srgbClr val="00B0F0"/>
                    </a:solidFill>
                  </a:rPr>
                  <a:t>MaxPool1</a:t>
                </a:r>
                <a:r>
                  <a:rPr lang="en-US" dirty="0" smtClean="0"/>
                  <a:t>: </a:t>
                </a:r>
                <a14:m>
                  <m:oMath xmlns:m="http://schemas.openxmlformats.org/officeDocument/2006/math">
                    <m:r>
                      <a:rPr lang="en-US" b="0" i="1" smtClean="0">
                        <a:latin typeface="Cambria Math"/>
                      </a:rPr>
                      <m:t>3</m:t>
                    </m:r>
                    <m:r>
                      <a:rPr lang="en-US" b="0" i="1" smtClean="0">
                        <a:latin typeface="Cambria Math"/>
                      </a:rPr>
                      <m:t>𝑥</m:t>
                    </m:r>
                    <m:r>
                      <a:rPr lang="en-US" b="0" i="1" smtClean="0">
                        <a:latin typeface="Cambria Math"/>
                      </a:rPr>
                      <m:t>3</m:t>
                    </m:r>
                  </m:oMath>
                </a14:m>
                <a:r>
                  <a:rPr lang="en-US" dirty="0" smtClean="0"/>
                  <a:t> filters at stride 2</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96</m:t>
                        </m:r>
                      </m:e>
                    </m:d>
                  </m:oMath>
                </a14:m>
                <a:r>
                  <a:rPr lang="en-US" dirty="0"/>
                  <a:t> </a:t>
                </a:r>
                <a:r>
                  <a:rPr lang="en-US" dirty="0" smtClean="0">
                    <a:solidFill>
                      <a:srgbClr val="92D050"/>
                    </a:solidFill>
                  </a:rPr>
                  <a:t>Norm1</a:t>
                </a:r>
                <a:r>
                  <a:rPr lang="en-US" dirty="0" smtClean="0"/>
                  <a:t>: Normalization layer</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256</m:t>
                        </m:r>
                      </m:e>
                    </m:d>
                  </m:oMath>
                </a14:m>
                <a:r>
                  <a:rPr lang="en-US" dirty="0"/>
                  <a:t> </a:t>
                </a:r>
                <a:r>
                  <a:rPr lang="en-US" dirty="0" smtClean="0">
                    <a:solidFill>
                      <a:srgbClr val="FF0000"/>
                    </a:solidFill>
                  </a:rPr>
                  <a:t>Conv2</a:t>
                </a:r>
                <a:r>
                  <a:rPr lang="en-US" dirty="0" smtClean="0"/>
                  <a:t>: </a:t>
                </a:r>
                <a14:m>
                  <m:oMath xmlns:m="http://schemas.openxmlformats.org/officeDocument/2006/math">
                    <m:r>
                      <a:rPr lang="en-US" i="1" dirty="0" smtClean="0">
                        <a:latin typeface="Cambria Math"/>
                      </a:rPr>
                      <m:t>2</m:t>
                    </m:r>
                    <m:r>
                      <a:rPr lang="en-US" b="0" i="1" dirty="0" smtClean="0">
                        <a:latin typeface="Cambria Math"/>
                      </a:rPr>
                      <m:t>56</m:t>
                    </m:r>
                    <m:r>
                      <a:rPr lang="en-US" i="1">
                        <a:latin typeface="Cambria Math"/>
                      </a:rPr>
                      <m:t> </m:t>
                    </m:r>
                    <m:r>
                      <a:rPr lang="en-US" b="0" i="1" smtClean="0">
                        <a:latin typeface="Cambria Math"/>
                      </a:rPr>
                      <m:t>5</m:t>
                    </m:r>
                    <m:r>
                      <a:rPr lang="en-US" i="1">
                        <a:latin typeface="Cambria Math"/>
                      </a:rPr>
                      <m:t>𝑥</m:t>
                    </m:r>
                    <m:r>
                      <a:rPr lang="en-US" b="0" i="1" smtClean="0">
                        <a:latin typeface="Cambria Math"/>
                      </a:rPr>
                      <m:t>5</m:t>
                    </m:r>
                  </m:oMath>
                </a14:m>
                <a:r>
                  <a:rPr lang="en-US" dirty="0"/>
                  <a:t>  filters at stride </a:t>
                </a:r>
                <a:r>
                  <a:rPr lang="en-US" dirty="0" smtClean="0"/>
                  <a:t>1, </a:t>
                </a:r>
                <a:r>
                  <a:rPr lang="en-US" dirty="0"/>
                  <a:t>pad </a:t>
                </a:r>
                <a:r>
                  <a:rPr lang="en-US" dirty="0" smtClean="0"/>
                  <a:t>2</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i="1">
                            <a:latin typeface="Cambria Math"/>
                          </a:rPr>
                          <m:t>𝑥</m:t>
                        </m:r>
                        <m:r>
                          <a:rPr lang="en-US" b="0" i="1" smtClean="0">
                            <a:latin typeface="Cambria Math"/>
                          </a:rPr>
                          <m:t>13</m:t>
                        </m:r>
                        <m:r>
                          <a:rPr lang="en-US" i="1">
                            <a:latin typeface="Cambria Math"/>
                          </a:rPr>
                          <m:t>𝑥</m:t>
                        </m:r>
                        <m:r>
                          <a:rPr lang="en-US" b="0" i="1" smtClean="0">
                            <a:latin typeface="Cambria Math"/>
                          </a:rPr>
                          <m:t>256</m:t>
                        </m:r>
                      </m:e>
                    </m:d>
                  </m:oMath>
                </a14:m>
                <a:r>
                  <a:rPr lang="en-US" dirty="0"/>
                  <a:t> </a:t>
                </a:r>
                <a:r>
                  <a:rPr lang="en-US" dirty="0" smtClean="0">
                    <a:solidFill>
                      <a:srgbClr val="00B0F0"/>
                    </a:solidFill>
                  </a:rPr>
                  <a:t>MaxPool2</a:t>
                </a:r>
                <a:r>
                  <a:rPr lang="en-US" dirty="0" smtClean="0"/>
                  <a:t>: </a:t>
                </a:r>
                <a14:m>
                  <m:oMath xmlns:m="http://schemas.openxmlformats.org/officeDocument/2006/math">
                    <m:r>
                      <a:rPr lang="en-US" i="1">
                        <a:latin typeface="Cambria Math"/>
                      </a:rPr>
                      <m:t>3</m:t>
                    </m:r>
                    <m:r>
                      <a:rPr lang="en-US" i="1">
                        <a:latin typeface="Cambria Math"/>
                      </a:rPr>
                      <m:t>𝑥</m:t>
                    </m:r>
                    <m:r>
                      <a:rPr lang="en-US" i="1">
                        <a:latin typeface="Cambria Math"/>
                      </a:rPr>
                      <m:t>3</m:t>
                    </m:r>
                  </m:oMath>
                </a14:m>
                <a:r>
                  <a:rPr lang="en-US" dirty="0"/>
                  <a:t> filters at stride 2</a:t>
                </a:r>
              </a:p>
              <a:p>
                <a14:m>
                  <m:oMath xmlns:m="http://schemas.openxmlformats.org/officeDocument/2006/math">
                    <m:d>
                      <m:dPr>
                        <m:begChr m:val="["/>
                        <m:endChr m:val="]"/>
                        <m:ctrlPr>
                          <a:rPr lang="en-US" i="1">
                            <a:latin typeface="Cambria Math"/>
                          </a:rPr>
                        </m:ctrlPr>
                      </m:dPr>
                      <m:e>
                        <m:r>
                          <a:rPr lang="en-US" b="0" i="1" smtClean="0">
                            <a:latin typeface="Cambria Math"/>
                          </a:rPr>
                          <m:t>13</m:t>
                        </m:r>
                        <m:r>
                          <a:rPr lang="en-US" i="1">
                            <a:latin typeface="Cambria Math"/>
                          </a:rPr>
                          <m:t>𝑥</m:t>
                        </m:r>
                        <m:r>
                          <a:rPr lang="en-US" b="0" i="1" smtClean="0">
                            <a:latin typeface="Cambria Math"/>
                          </a:rPr>
                          <m:t>13</m:t>
                        </m:r>
                        <m:r>
                          <a:rPr lang="en-US" i="1">
                            <a:latin typeface="Cambria Math"/>
                          </a:rPr>
                          <m:t>𝑥</m:t>
                        </m:r>
                        <m:r>
                          <a:rPr lang="en-US" b="0" i="1" smtClean="0">
                            <a:latin typeface="Cambria Math"/>
                          </a:rPr>
                          <m:t>256</m:t>
                        </m:r>
                      </m:e>
                    </m:d>
                  </m:oMath>
                </a14:m>
                <a:r>
                  <a:rPr lang="en-US" dirty="0"/>
                  <a:t> </a:t>
                </a:r>
                <a:r>
                  <a:rPr lang="en-US" dirty="0" smtClean="0">
                    <a:solidFill>
                      <a:srgbClr val="92D050"/>
                    </a:solidFill>
                  </a:rPr>
                  <a:t>Norm2</a:t>
                </a:r>
                <a:r>
                  <a:rPr lang="en-US" dirty="0" smtClean="0"/>
                  <a:t>: </a:t>
                </a:r>
                <a:r>
                  <a:rPr lang="en-US" dirty="0"/>
                  <a:t>Normalization layer</a:t>
                </a:r>
              </a:p>
              <a:p>
                <a14:m>
                  <m:oMath xmlns:m="http://schemas.openxmlformats.org/officeDocument/2006/math">
                    <m:d>
                      <m:dPr>
                        <m:begChr m:val="["/>
                        <m:endChr m:val="]"/>
                        <m:ctrlPr>
                          <a:rPr lang="en-US" i="1">
                            <a:latin typeface="Cambria Math"/>
                          </a:rPr>
                        </m:ctrlPr>
                      </m:dPr>
                      <m:e>
                        <m:r>
                          <a:rPr lang="en-US" i="1">
                            <a:latin typeface="Cambria Math"/>
                          </a:rPr>
                          <m:t>13</m:t>
                        </m:r>
                        <m:r>
                          <a:rPr lang="en-US" i="1">
                            <a:latin typeface="Cambria Math"/>
                          </a:rPr>
                          <m:t>𝑥</m:t>
                        </m:r>
                        <m:r>
                          <a:rPr lang="en-US" i="1">
                            <a:latin typeface="Cambria Math"/>
                          </a:rPr>
                          <m:t>13</m:t>
                        </m:r>
                        <m:r>
                          <a:rPr lang="en-US" i="1">
                            <a:latin typeface="Cambria Math"/>
                          </a:rPr>
                          <m:t>𝑥</m:t>
                        </m:r>
                        <m:r>
                          <a:rPr lang="en-US" i="1">
                            <a:latin typeface="Cambria Math"/>
                          </a:rPr>
                          <m:t>384</m:t>
                        </m:r>
                      </m:e>
                    </m:d>
                  </m:oMath>
                </a14:m>
                <a:r>
                  <a:rPr lang="en-US" dirty="0"/>
                  <a:t> </a:t>
                </a:r>
                <a:r>
                  <a:rPr lang="en-US" dirty="0" smtClean="0">
                    <a:solidFill>
                      <a:srgbClr val="FF0000"/>
                    </a:solidFill>
                  </a:rPr>
                  <a:t>Conv3</a:t>
                </a:r>
                <a:r>
                  <a:rPr lang="en-US" dirty="0" smtClean="0"/>
                  <a:t>: </a:t>
                </a:r>
                <a14:m>
                  <m:oMath xmlns:m="http://schemas.openxmlformats.org/officeDocument/2006/math">
                    <m:r>
                      <a:rPr lang="en-US" i="1" dirty="0">
                        <a:latin typeface="Cambria Math"/>
                      </a:rPr>
                      <m:t>3</m:t>
                    </m:r>
                    <m:r>
                      <a:rPr lang="en-US" b="0" i="1" dirty="0" smtClean="0">
                        <a:latin typeface="Cambria Math"/>
                      </a:rPr>
                      <m:t>84</m:t>
                    </m:r>
                    <m:r>
                      <a:rPr lang="en-US" i="1">
                        <a:latin typeface="Cambria Math"/>
                      </a:rPr>
                      <m:t>3</m:t>
                    </m:r>
                    <m:r>
                      <a:rPr lang="en-US" i="1">
                        <a:latin typeface="Cambria Math"/>
                      </a:rPr>
                      <m:t>𝑥</m:t>
                    </m:r>
                    <m:r>
                      <a:rPr lang="en-US" i="1">
                        <a:latin typeface="Cambria Math"/>
                      </a:rPr>
                      <m:t>3</m:t>
                    </m:r>
                  </m:oMath>
                </a14:m>
                <a:r>
                  <a:rPr lang="en-US" dirty="0" smtClean="0"/>
                  <a:t> </a:t>
                </a:r>
                <a:r>
                  <a:rPr lang="en-US" dirty="0"/>
                  <a:t>filters 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b="0" i="1" smtClean="0">
                            <a:latin typeface="Cambria Math"/>
                          </a:rPr>
                          <m:t>𝑥</m:t>
                        </m:r>
                        <m:r>
                          <a:rPr lang="en-US" b="0" i="1" smtClean="0">
                            <a:latin typeface="Cambria Math"/>
                          </a:rPr>
                          <m:t>13</m:t>
                        </m:r>
                        <m:r>
                          <a:rPr lang="en-US" b="0" i="1" smtClean="0">
                            <a:latin typeface="Cambria Math"/>
                          </a:rPr>
                          <m:t>𝑥</m:t>
                        </m:r>
                        <m:r>
                          <a:rPr lang="en-US" b="0" i="1" smtClean="0">
                            <a:latin typeface="Cambria Math"/>
                          </a:rPr>
                          <m:t>384</m:t>
                        </m:r>
                      </m:e>
                    </m:d>
                  </m:oMath>
                </a14:m>
                <a:r>
                  <a:rPr lang="en-US" dirty="0"/>
                  <a:t> </a:t>
                </a:r>
                <a:r>
                  <a:rPr lang="en-US" dirty="0" smtClean="0">
                    <a:solidFill>
                      <a:srgbClr val="FF0000"/>
                    </a:solidFill>
                  </a:rPr>
                  <a:t>Conv4</a:t>
                </a:r>
                <a:r>
                  <a:rPr lang="en-US" dirty="0" smtClean="0"/>
                  <a:t>: </a:t>
                </a:r>
                <a14:m>
                  <m:oMath xmlns:m="http://schemas.openxmlformats.org/officeDocument/2006/math">
                    <m:r>
                      <a:rPr lang="en-US" i="1" dirty="0">
                        <a:latin typeface="Cambria Math"/>
                      </a:rPr>
                      <m:t>3</m:t>
                    </m:r>
                    <m:r>
                      <a:rPr lang="en-US" b="0" i="1" dirty="0" smtClean="0">
                        <a:latin typeface="Cambria Math"/>
                      </a:rPr>
                      <m:t>84</m:t>
                    </m:r>
                    <m:r>
                      <a:rPr lang="en-US" i="1">
                        <a:latin typeface="Cambria Math"/>
                      </a:rPr>
                      <m:t>3</m:t>
                    </m:r>
                    <m:r>
                      <a:rPr lang="en-US" i="1">
                        <a:latin typeface="Cambria Math"/>
                      </a:rPr>
                      <m:t>𝑥</m:t>
                    </m:r>
                    <m:r>
                      <a:rPr lang="en-US" i="1">
                        <a:latin typeface="Cambria Math"/>
                      </a:rPr>
                      <m:t>3 </m:t>
                    </m:r>
                  </m:oMath>
                </a14:m>
                <a:r>
                  <a:rPr lang="en-US" dirty="0"/>
                  <a:t>filters 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b="0" i="1" smtClean="0">
                            <a:latin typeface="Cambria Math"/>
                          </a:rPr>
                          <m:t>𝑥</m:t>
                        </m:r>
                        <m:r>
                          <a:rPr lang="en-US" b="0" i="1" smtClean="0">
                            <a:latin typeface="Cambria Math"/>
                          </a:rPr>
                          <m:t>13</m:t>
                        </m:r>
                        <m:r>
                          <a:rPr lang="en-US" b="0" i="1" smtClean="0">
                            <a:latin typeface="Cambria Math"/>
                          </a:rPr>
                          <m:t>𝑥</m:t>
                        </m:r>
                        <m:r>
                          <a:rPr lang="en-US" b="0" i="1" smtClean="0">
                            <a:latin typeface="Cambria Math"/>
                          </a:rPr>
                          <m:t>256</m:t>
                        </m:r>
                      </m:e>
                    </m:d>
                  </m:oMath>
                </a14:m>
                <a:r>
                  <a:rPr lang="en-US" dirty="0"/>
                  <a:t> </a:t>
                </a:r>
                <a:r>
                  <a:rPr lang="en-US" dirty="0" smtClean="0">
                    <a:solidFill>
                      <a:srgbClr val="FF0000"/>
                    </a:solidFill>
                  </a:rPr>
                  <a:t>Conv5</a:t>
                </a:r>
                <a:r>
                  <a:rPr lang="en-US" dirty="0" smtClean="0"/>
                  <a:t>: </a:t>
                </a:r>
                <a14:m>
                  <m:oMath xmlns:m="http://schemas.openxmlformats.org/officeDocument/2006/math">
                    <m:r>
                      <a:rPr lang="en-US" i="1" dirty="0">
                        <a:latin typeface="Cambria Math"/>
                      </a:rPr>
                      <m:t>2</m:t>
                    </m:r>
                    <m:r>
                      <a:rPr lang="en-US" b="0" i="1" dirty="0" smtClean="0">
                        <a:latin typeface="Cambria Math"/>
                      </a:rPr>
                      <m:t>56</m:t>
                    </m:r>
                    <m:r>
                      <a:rPr lang="en-US" i="1">
                        <a:latin typeface="Cambria Math"/>
                      </a:rPr>
                      <m:t> </m:t>
                    </m:r>
                    <m:r>
                      <a:rPr lang="en-US" b="0" i="1" smtClean="0">
                        <a:latin typeface="Cambria Math"/>
                      </a:rPr>
                      <m:t>3</m:t>
                    </m:r>
                    <m:r>
                      <a:rPr lang="en-US" b="0" i="1" smtClean="0">
                        <a:latin typeface="Cambria Math"/>
                      </a:rPr>
                      <m:t>𝑥</m:t>
                    </m:r>
                    <m:r>
                      <a:rPr lang="en-US" b="0" i="1" smtClean="0">
                        <a:latin typeface="Cambria Math"/>
                      </a:rPr>
                      <m:t>3</m:t>
                    </m:r>
                  </m:oMath>
                </a14:m>
                <a:r>
                  <a:rPr lang="en-US" dirty="0"/>
                  <a:t> </a:t>
                </a:r>
                <a:r>
                  <a:rPr lang="en-US" dirty="0" smtClean="0"/>
                  <a:t>filters </a:t>
                </a:r>
                <a:r>
                  <a:rPr lang="en-US" dirty="0"/>
                  <a:t>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6</m:t>
                        </m:r>
                        <m:r>
                          <a:rPr lang="en-US" b="0" i="1" smtClean="0">
                            <a:latin typeface="Cambria Math"/>
                          </a:rPr>
                          <m:t>𝑥</m:t>
                        </m:r>
                        <m:r>
                          <a:rPr lang="en-US" b="0" i="1" smtClean="0">
                            <a:latin typeface="Cambria Math"/>
                          </a:rPr>
                          <m:t>6</m:t>
                        </m:r>
                        <m:r>
                          <a:rPr lang="en-US" b="0" i="1" smtClean="0">
                            <a:latin typeface="Cambria Math"/>
                          </a:rPr>
                          <m:t>𝑥</m:t>
                        </m:r>
                        <m:r>
                          <a:rPr lang="en-US" b="0" i="1" smtClean="0">
                            <a:latin typeface="Cambria Math"/>
                          </a:rPr>
                          <m:t>256</m:t>
                        </m:r>
                      </m:e>
                    </m:d>
                  </m:oMath>
                </a14:m>
                <a:r>
                  <a:rPr lang="en-US" dirty="0"/>
                  <a:t> </a:t>
                </a:r>
                <a:r>
                  <a:rPr lang="en-US" dirty="0" smtClean="0">
                    <a:solidFill>
                      <a:srgbClr val="00B0F0"/>
                    </a:solidFill>
                  </a:rPr>
                  <a:t>MaxPool3</a:t>
                </a:r>
                <a:r>
                  <a:rPr lang="en-US" dirty="0" smtClean="0"/>
                  <a:t>: </a:t>
                </a:r>
                <a14:m>
                  <m:oMath xmlns:m="http://schemas.openxmlformats.org/officeDocument/2006/math">
                    <m:r>
                      <a:rPr lang="en-US" i="1">
                        <a:latin typeface="Cambria Math"/>
                      </a:rPr>
                      <m:t>3</m:t>
                    </m:r>
                    <m:r>
                      <a:rPr lang="en-US" i="1">
                        <a:latin typeface="Cambria Math"/>
                      </a:rPr>
                      <m:t>𝑥</m:t>
                    </m:r>
                    <m:r>
                      <a:rPr lang="en-US" i="1">
                        <a:latin typeface="Cambria Math"/>
                      </a:rPr>
                      <m:t>3</m:t>
                    </m:r>
                  </m:oMath>
                </a14:m>
                <a:r>
                  <a:rPr lang="en-US" dirty="0"/>
                  <a:t> filters at stride 2</a:t>
                </a:r>
              </a:p>
              <a:p>
                <a14:m>
                  <m:oMath xmlns:m="http://schemas.openxmlformats.org/officeDocument/2006/math">
                    <m:d>
                      <m:dPr>
                        <m:begChr m:val="["/>
                        <m:endChr m:val="]"/>
                        <m:ctrlPr>
                          <a:rPr lang="en-US" i="1">
                            <a:latin typeface="Cambria Math"/>
                          </a:rPr>
                        </m:ctrlPr>
                      </m:dPr>
                      <m:e>
                        <m:r>
                          <a:rPr lang="en-US" b="0" i="1" smtClean="0">
                            <a:latin typeface="Cambria Math"/>
                          </a:rPr>
                          <m:t>4096</m:t>
                        </m:r>
                      </m:e>
                    </m:d>
                  </m:oMath>
                </a14:m>
                <a:r>
                  <a:rPr lang="en-US" dirty="0"/>
                  <a:t> </a:t>
                </a:r>
                <a:r>
                  <a:rPr lang="en-US" dirty="0" smtClean="0">
                    <a:solidFill>
                      <a:srgbClr val="FFC000"/>
                    </a:solidFill>
                  </a:rPr>
                  <a:t>FC6: </a:t>
                </a:r>
                <a:r>
                  <a:rPr lang="en-US" dirty="0" smtClean="0"/>
                  <a:t>4096 neurons</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4096</m:t>
                        </m:r>
                      </m:e>
                    </m:d>
                  </m:oMath>
                </a14:m>
                <a:r>
                  <a:rPr lang="en-US" dirty="0"/>
                  <a:t> </a:t>
                </a:r>
                <a:r>
                  <a:rPr lang="en-US" dirty="0" smtClean="0">
                    <a:solidFill>
                      <a:srgbClr val="FFC000"/>
                    </a:solidFill>
                  </a:rPr>
                  <a:t>FC7: </a:t>
                </a:r>
                <a:r>
                  <a:rPr lang="en-US" dirty="0"/>
                  <a:t>4096 neurons</a:t>
                </a:r>
              </a:p>
              <a:p>
                <a14:m>
                  <m:oMath xmlns:m="http://schemas.openxmlformats.org/officeDocument/2006/math">
                    <m:d>
                      <m:dPr>
                        <m:begChr m:val="["/>
                        <m:endChr m:val="]"/>
                        <m:ctrlPr>
                          <a:rPr lang="en-US" i="1">
                            <a:latin typeface="Cambria Math"/>
                          </a:rPr>
                        </m:ctrlPr>
                      </m:dPr>
                      <m:e>
                        <m:r>
                          <a:rPr lang="en-US" b="0" i="1" smtClean="0">
                            <a:latin typeface="Cambria Math"/>
                          </a:rPr>
                          <m:t>1000</m:t>
                        </m:r>
                      </m:e>
                    </m:d>
                  </m:oMath>
                </a14:m>
                <a:r>
                  <a:rPr lang="en-US" dirty="0"/>
                  <a:t> </a:t>
                </a:r>
                <a:r>
                  <a:rPr lang="en-US" dirty="0">
                    <a:solidFill>
                      <a:srgbClr val="FFC000"/>
                    </a:solidFill>
                  </a:rPr>
                  <a:t>FC6: </a:t>
                </a:r>
                <a:r>
                  <a:rPr lang="en-US" dirty="0" smtClean="0"/>
                  <a:t>1000 neurons (class label)</a:t>
                </a:r>
                <a:endParaRPr lang="en-US" dirty="0"/>
              </a:p>
              <a:p>
                <a:endParaRPr lang="en-US" dirty="0" smtClean="0">
                  <a:solidFill>
                    <a:schemeClr val="tx1"/>
                  </a:solidFill>
                </a:endParaRPr>
              </a:p>
            </p:txBody>
          </p:sp>
        </mc:Choice>
        <mc:Fallback xmlns="">
          <p:sp>
            <p:nvSpPr>
              <p:cNvPr id="26" name="Rectangle 4"/>
              <p:cNvSpPr>
                <a:spLocks noRot="1" noChangeAspect="1" noMove="1" noResize="1" noEditPoints="1" noAdjustHandles="1" noChangeArrowheads="1" noChangeShapeType="1" noTextEdit="1"/>
              </p:cNvSpPr>
              <p:nvPr/>
            </p:nvSpPr>
            <p:spPr bwMode="auto">
              <a:xfrm>
                <a:off x="152400" y="2319338"/>
                <a:ext cx="7086600" cy="3973512"/>
              </a:xfrm>
              <a:prstGeom prst="rect">
                <a:avLst/>
              </a:prstGeom>
              <a:blipFill rotWithShape="1">
                <a:blip r:embed="rId4"/>
                <a:stretch>
                  <a:fillRect l="-1978" t="-1840" b="-720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3810000" y="865256"/>
            <a:ext cx="5257800" cy="172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76200" y="1677194"/>
            <a:ext cx="3657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Full ( simplified ) AlexNet  Architecture:</a:t>
            </a:r>
            <a:endParaRPr lang="en-US" b="1" dirty="0" smtClean="0"/>
          </a:p>
        </p:txBody>
      </p:sp>
      <p:sp>
        <p:nvSpPr>
          <p:cNvPr id="11" name="Rectangle 4"/>
          <p:cNvSpPr>
            <a:spLocks noChangeArrowheads="1"/>
          </p:cNvSpPr>
          <p:nvPr/>
        </p:nvSpPr>
        <p:spPr bwMode="auto">
          <a:xfrm>
            <a:off x="6858000" y="2362994"/>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 </a:t>
            </a:r>
            <a:r>
              <a:rPr lang="en-US" dirty="0" err="1" smtClean="0"/>
              <a:t>Krizhevsky</a:t>
            </a:r>
            <a:r>
              <a:rPr lang="en-US" dirty="0" smtClean="0"/>
              <a:t> </a:t>
            </a:r>
            <a:r>
              <a:rPr lang="en-US" dirty="0"/>
              <a:t>e</a:t>
            </a:r>
            <a:r>
              <a:rPr lang="en-US" dirty="0" smtClean="0"/>
              <a:t>t al. 2012]</a:t>
            </a:r>
            <a:endParaRPr lang="en-US" b="1" dirty="0" smtClean="0"/>
          </a:p>
        </p:txBody>
      </p:sp>
    </p:spTree>
    <p:extLst>
      <p:ext uri="{BB962C8B-B14F-4D97-AF65-F5344CB8AC3E}">
        <p14:creationId xmlns:p14="http://schemas.microsoft.com/office/powerpoint/2010/main" val="10944848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7355"/>
          <a:stretch/>
        </p:blipFill>
        <p:spPr bwMode="auto">
          <a:xfrm>
            <a:off x="3810000" y="865256"/>
            <a:ext cx="5257800" cy="172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152400" y="1981994"/>
            <a:ext cx="3657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Full ( simplified ) </a:t>
            </a:r>
            <a:r>
              <a:rPr lang="en-US" dirty="0" err="1" smtClean="0"/>
              <a:t>AlexNet</a:t>
            </a:r>
            <a:r>
              <a:rPr lang="en-US" dirty="0" smtClean="0"/>
              <a:t> architecture:</a:t>
            </a:r>
            <a:endParaRPr lang="en-US" b="1" dirty="0" smtClean="0"/>
          </a:p>
        </p:txBody>
      </p:sp>
      <p:sp>
        <p:nvSpPr>
          <p:cNvPr id="11" name="Rectangle 4"/>
          <p:cNvSpPr>
            <a:spLocks noChangeArrowheads="1"/>
          </p:cNvSpPr>
          <p:nvPr/>
        </p:nvSpPr>
        <p:spPr bwMode="auto">
          <a:xfrm>
            <a:off x="6858000" y="2362994"/>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 </a:t>
            </a:r>
            <a:r>
              <a:rPr lang="en-US" dirty="0" err="1" smtClean="0"/>
              <a:t>Krizhevsky</a:t>
            </a:r>
            <a:r>
              <a:rPr lang="en-US" dirty="0" smtClean="0"/>
              <a:t> </a:t>
            </a:r>
            <a:r>
              <a:rPr lang="en-US" dirty="0"/>
              <a:t>e</a:t>
            </a:r>
            <a:r>
              <a:rPr lang="en-US" dirty="0" smtClean="0"/>
              <a:t>t al. 2012]</a:t>
            </a:r>
            <a:endParaRPr lang="en-US" b="1" dirty="0" smtClean="0"/>
          </a:p>
        </p:txBody>
      </p:sp>
      <p:sp>
        <p:nvSpPr>
          <p:cNvPr id="9" name="Rectangle 4"/>
          <p:cNvSpPr>
            <a:spLocks noChangeArrowheads="1"/>
          </p:cNvSpPr>
          <p:nvPr/>
        </p:nvSpPr>
        <p:spPr bwMode="auto">
          <a:xfrm>
            <a:off x="6096000" y="3048794"/>
            <a:ext cx="2895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1700" b="1" dirty="0" smtClean="0">
                <a:solidFill>
                  <a:srgbClr val="7030A0"/>
                </a:solidFill>
              </a:rPr>
              <a:t>Details/Retrospectives:</a:t>
            </a:r>
          </a:p>
          <a:p>
            <a:pPr marL="285750" indent="-285750">
              <a:buFont typeface="Wingdings" pitchFamily="2" charset="2"/>
              <a:buChar char="v"/>
            </a:pPr>
            <a:r>
              <a:rPr lang="en-US" sz="1700" dirty="0" smtClean="0">
                <a:solidFill>
                  <a:srgbClr val="7030A0"/>
                </a:solidFill>
              </a:rPr>
              <a:t>First use of ReLU</a:t>
            </a:r>
          </a:p>
          <a:p>
            <a:pPr marL="285750" indent="-285750">
              <a:buFont typeface="Wingdings" pitchFamily="2" charset="2"/>
              <a:buChar char="v"/>
            </a:pPr>
            <a:r>
              <a:rPr lang="en-US" sz="1700" dirty="0" smtClean="0">
                <a:solidFill>
                  <a:srgbClr val="7030A0"/>
                </a:solidFill>
              </a:rPr>
              <a:t>Used norm layers (not in use anymore)</a:t>
            </a:r>
          </a:p>
          <a:p>
            <a:pPr marL="285750" indent="-285750">
              <a:buFont typeface="Wingdings" pitchFamily="2" charset="2"/>
              <a:buChar char="v"/>
            </a:pPr>
            <a:r>
              <a:rPr lang="en-US" sz="1700" dirty="0" smtClean="0">
                <a:solidFill>
                  <a:srgbClr val="7030A0"/>
                </a:solidFill>
              </a:rPr>
              <a:t>Heavy data augmentation</a:t>
            </a:r>
          </a:p>
          <a:p>
            <a:pPr marL="285750" indent="-285750">
              <a:buFont typeface="Wingdings" pitchFamily="2" charset="2"/>
              <a:buChar char="v"/>
            </a:pPr>
            <a:r>
              <a:rPr lang="en-US" sz="1700" dirty="0" smtClean="0">
                <a:solidFill>
                  <a:srgbClr val="7030A0"/>
                </a:solidFill>
              </a:rPr>
              <a:t>Dropout 0.5</a:t>
            </a:r>
          </a:p>
          <a:p>
            <a:pPr marL="285750" indent="-285750">
              <a:buFont typeface="Wingdings" pitchFamily="2" charset="2"/>
              <a:buChar char="v"/>
            </a:pPr>
            <a:r>
              <a:rPr lang="en-US" sz="1700" dirty="0" smtClean="0">
                <a:solidFill>
                  <a:srgbClr val="7030A0"/>
                </a:solidFill>
              </a:rPr>
              <a:t>Batch size 128</a:t>
            </a:r>
          </a:p>
          <a:p>
            <a:pPr marL="285750" indent="-285750">
              <a:buFont typeface="Wingdings" pitchFamily="2" charset="2"/>
              <a:buChar char="v"/>
            </a:pPr>
            <a:r>
              <a:rPr lang="en-US" sz="1700" dirty="0" smtClean="0">
                <a:solidFill>
                  <a:srgbClr val="7030A0"/>
                </a:solidFill>
              </a:rPr>
              <a:t>SGD momentum 0.9</a:t>
            </a:r>
          </a:p>
          <a:p>
            <a:pPr marL="285750" indent="-285750">
              <a:buFont typeface="Wingdings" pitchFamily="2" charset="2"/>
              <a:buChar char="v"/>
            </a:pPr>
            <a:r>
              <a:rPr lang="en-US" sz="1700" dirty="0" smtClean="0">
                <a:solidFill>
                  <a:srgbClr val="7030A0"/>
                </a:solidFill>
              </a:rPr>
              <a:t>Learning rate 1e-2 </a:t>
            </a:r>
          </a:p>
          <a:p>
            <a:pPr marL="285750" indent="-285750">
              <a:buFont typeface="Wingdings" pitchFamily="2" charset="2"/>
              <a:buChar char="v"/>
            </a:pPr>
            <a:r>
              <a:rPr lang="en-US" sz="1700" dirty="0" smtClean="0">
                <a:solidFill>
                  <a:srgbClr val="7030A0"/>
                </a:solidFill>
              </a:rPr>
              <a:t>L2 weight decay 5e-4</a:t>
            </a:r>
          </a:p>
          <a:p>
            <a:pPr marL="285750" indent="-285750">
              <a:buFont typeface="Wingdings" pitchFamily="2" charset="2"/>
              <a:buChar char="v"/>
            </a:pPr>
            <a:r>
              <a:rPr lang="en-US" sz="1700" dirty="0">
                <a:solidFill>
                  <a:srgbClr val="7030A0"/>
                </a:solidFill>
              </a:rPr>
              <a:t>8</a:t>
            </a:r>
            <a:r>
              <a:rPr lang="en-US" sz="1700" dirty="0" smtClean="0">
                <a:solidFill>
                  <a:srgbClr val="7030A0"/>
                </a:solidFill>
              </a:rPr>
              <a:t> CNN layers</a:t>
            </a:r>
          </a:p>
        </p:txBody>
      </p:sp>
      <mc:AlternateContent xmlns:mc="http://schemas.openxmlformats.org/markup-compatibility/2006" xmlns:a14="http://schemas.microsoft.com/office/drawing/2010/main">
        <mc:Choice Requires="a14">
          <p:sp>
            <p:nvSpPr>
              <p:cNvPr id="12" name="Rectangle 4"/>
              <p:cNvSpPr>
                <a:spLocks noChangeArrowheads="1"/>
              </p:cNvSpPr>
              <p:nvPr/>
            </p:nvSpPr>
            <p:spPr bwMode="auto">
              <a:xfrm>
                <a:off x="76200" y="2362994"/>
                <a:ext cx="7086600" cy="3973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14:m>
                  <m:oMath xmlns:m="http://schemas.openxmlformats.org/officeDocument/2006/math">
                    <m:d>
                      <m:dPr>
                        <m:begChr m:val="["/>
                        <m:endChr m:val="]"/>
                        <m:ctrlPr>
                          <a:rPr lang="en-US" i="1" smtClean="0">
                            <a:solidFill>
                              <a:schemeClr val="tx1"/>
                            </a:solidFill>
                            <a:latin typeface="Cambria Math"/>
                          </a:rPr>
                        </m:ctrlPr>
                      </m:dPr>
                      <m:e>
                        <m:r>
                          <a:rPr lang="en-US" b="0" i="1" smtClean="0">
                            <a:solidFill>
                              <a:schemeClr val="tx1"/>
                            </a:solidFill>
                            <a:latin typeface="Cambria Math"/>
                          </a:rPr>
                          <m:t>227</m:t>
                        </m:r>
                        <m:r>
                          <a:rPr lang="en-US" b="0" i="1" smtClean="0">
                            <a:solidFill>
                              <a:schemeClr val="tx1"/>
                            </a:solidFill>
                            <a:latin typeface="Cambria Math"/>
                          </a:rPr>
                          <m:t>𝑥</m:t>
                        </m:r>
                        <m:r>
                          <a:rPr lang="en-US" b="0" i="1" smtClean="0">
                            <a:solidFill>
                              <a:schemeClr val="tx1"/>
                            </a:solidFill>
                            <a:latin typeface="Cambria Math"/>
                          </a:rPr>
                          <m:t>227</m:t>
                        </m:r>
                        <m:r>
                          <a:rPr lang="en-US" b="0" i="1" smtClean="0">
                            <a:solidFill>
                              <a:schemeClr val="tx1"/>
                            </a:solidFill>
                            <a:latin typeface="Cambria Math"/>
                          </a:rPr>
                          <m:t>𝑥</m:t>
                        </m:r>
                        <m:r>
                          <a:rPr lang="en-US" b="0" i="1" smtClean="0">
                            <a:solidFill>
                              <a:schemeClr val="tx1"/>
                            </a:solidFill>
                            <a:latin typeface="Cambria Math"/>
                          </a:rPr>
                          <m:t>3</m:t>
                        </m:r>
                      </m:e>
                    </m:d>
                  </m:oMath>
                </a14:m>
                <a:r>
                  <a:rPr lang="en-US" dirty="0" smtClean="0">
                    <a:solidFill>
                      <a:schemeClr val="tx1"/>
                    </a:solidFill>
                  </a:rPr>
                  <a:t> Input</a:t>
                </a:r>
              </a:p>
              <a:p>
                <a14:m>
                  <m:oMath xmlns:m="http://schemas.openxmlformats.org/officeDocument/2006/math">
                    <m:d>
                      <m:dPr>
                        <m:begChr m:val="["/>
                        <m:endChr m:val="]"/>
                        <m:ctrlPr>
                          <a:rPr lang="en-US" i="1">
                            <a:latin typeface="Cambria Math"/>
                          </a:rPr>
                        </m:ctrlPr>
                      </m:dPr>
                      <m:e>
                        <m:r>
                          <a:rPr lang="en-US" b="0" i="1" smtClean="0">
                            <a:latin typeface="Cambria Math"/>
                          </a:rPr>
                          <m:t>55</m:t>
                        </m:r>
                        <m:r>
                          <a:rPr lang="en-US" i="1">
                            <a:latin typeface="Cambria Math"/>
                          </a:rPr>
                          <m:t>𝑥</m:t>
                        </m:r>
                        <m:r>
                          <a:rPr lang="en-US" b="0" i="1" smtClean="0">
                            <a:latin typeface="Cambria Math"/>
                          </a:rPr>
                          <m:t>55</m:t>
                        </m:r>
                        <m:r>
                          <a:rPr lang="en-US" i="1">
                            <a:latin typeface="Cambria Math"/>
                          </a:rPr>
                          <m:t>𝑥</m:t>
                        </m:r>
                        <m:r>
                          <a:rPr lang="en-US" b="0" i="1" smtClean="0">
                            <a:latin typeface="Cambria Math"/>
                          </a:rPr>
                          <m:t>96</m:t>
                        </m:r>
                      </m:e>
                    </m:d>
                  </m:oMath>
                </a14:m>
                <a:r>
                  <a:rPr lang="en-US" dirty="0" smtClean="0"/>
                  <a:t> </a:t>
                </a:r>
                <a:r>
                  <a:rPr lang="en-US" dirty="0" smtClean="0">
                    <a:solidFill>
                      <a:srgbClr val="FF0000"/>
                    </a:solidFill>
                  </a:rPr>
                  <a:t>Conv1</a:t>
                </a:r>
                <a:r>
                  <a:rPr lang="en-US" dirty="0" smtClean="0"/>
                  <a:t>: </a:t>
                </a:r>
                <a14:m>
                  <m:oMath xmlns:m="http://schemas.openxmlformats.org/officeDocument/2006/math">
                    <m:r>
                      <a:rPr lang="en-US" b="0" i="1" smtClean="0">
                        <a:latin typeface="Cambria Math"/>
                      </a:rPr>
                      <m:t>96 11</m:t>
                    </m:r>
                    <m:r>
                      <a:rPr lang="en-US" b="0" i="1" smtClean="0">
                        <a:latin typeface="Cambria Math"/>
                      </a:rPr>
                      <m:t>𝑥</m:t>
                    </m:r>
                    <m:r>
                      <a:rPr lang="en-US" b="0" i="1" smtClean="0">
                        <a:latin typeface="Cambria Math"/>
                      </a:rPr>
                      <m:t>11</m:t>
                    </m:r>
                  </m:oMath>
                </a14:m>
                <a:r>
                  <a:rPr lang="en-US" dirty="0" smtClean="0"/>
                  <a:t>  filters at stride 4, pad 0</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96</m:t>
                        </m:r>
                      </m:e>
                    </m:d>
                  </m:oMath>
                </a14:m>
                <a:r>
                  <a:rPr lang="en-US" dirty="0"/>
                  <a:t> </a:t>
                </a:r>
                <a:r>
                  <a:rPr lang="en-US" dirty="0" smtClean="0">
                    <a:solidFill>
                      <a:srgbClr val="00B0F0"/>
                    </a:solidFill>
                  </a:rPr>
                  <a:t>MaxPool1</a:t>
                </a:r>
                <a:r>
                  <a:rPr lang="en-US" dirty="0" smtClean="0"/>
                  <a:t>: </a:t>
                </a:r>
                <a14:m>
                  <m:oMath xmlns:m="http://schemas.openxmlformats.org/officeDocument/2006/math">
                    <m:r>
                      <a:rPr lang="en-US" b="0" i="1" smtClean="0">
                        <a:latin typeface="Cambria Math"/>
                      </a:rPr>
                      <m:t>3</m:t>
                    </m:r>
                    <m:r>
                      <a:rPr lang="en-US" b="0" i="1" smtClean="0">
                        <a:latin typeface="Cambria Math"/>
                      </a:rPr>
                      <m:t>𝑥</m:t>
                    </m:r>
                    <m:r>
                      <a:rPr lang="en-US" b="0" i="1" smtClean="0">
                        <a:latin typeface="Cambria Math"/>
                      </a:rPr>
                      <m:t>3</m:t>
                    </m:r>
                  </m:oMath>
                </a14:m>
                <a:r>
                  <a:rPr lang="en-US" dirty="0" smtClean="0"/>
                  <a:t> filters at stride 2</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96</m:t>
                        </m:r>
                      </m:e>
                    </m:d>
                  </m:oMath>
                </a14:m>
                <a:r>
                  <a:rPr lang="en-US" dirty="0"/>
                  <a:t> </a:t>
                </a:r>
                <a:r>
                  <a:rPr lang="en-US" dirty="0" smtClean="0">
                    <a:solidFill>
                      <a:srgbClr val="92D050"/>
                    </a:solidFill>
                  </a:rPr>
                  <a:t>Norm1</a:t>
                </a:r>
                <a:r>
                  <a:rPr lang="en-US" dirty="0" smtClean="0"/>
                  <a:t>: Normalization layer</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256</m:t>
                        </m:r>
                      </m:e>
                    </m:d>
                  </m:oMath>
                </a14:m>
                <a:r>
                  <a:rPr lang="en-US" dirty="0"/>
                  <a:t> </a:t>
                </a:r>
                <a:r>
                  <a:rPr lang="en-US" dirty="0" smtClean="0">
                    <a:solidFill>
                      <a:srgbClr val="FF0000"/>
                    </a:solidFill>
                  </a:rPr>
                  <a:t>Conv2</a:t>
                </a:r>
                <a:r>
                  <a:rPr lang="en-US" dirty="0" smtClean="0"/>
                  <a:t>: </a:t>
                </a:r>
                <a14:m>
                  <m:oMath xmlns:m="http://schemas.openxmlformats.org/officeDocument/2006/math">
                    <m:r>
                      <a:rPr lang="en-US" i="1" dirty="0" smtClean="0">
                        <a:latin typeface="Cambria Math"/>
                      </a:rPr>
                      <m:t>2</m:t>
                    </m:r>
                    <m:r>
                      <a:rPr lang="en-US" b="0" i="1" dirty="0" smtClean="0">
                        <a:latin typeface="Cambria Math"/>
                      </a:rPr>
                      <m:t>56</m:t>
                    </m:r>
                    <m:r>
                      <a:rPr lang="en-US" i="1">
                        <a:latin typeface="Cambria Math"/>
                      </a:rPr>
                      <m:t> </m:t>
                    </m:r>
                    <m:r>
                      <a:rPr lang="en-US" b="0" i="1" smtClean="0">
                        <a:latin typeface="Cambria Math"/>
                      </a:rPr>
                      <m:t>5</m:t>
                    </m:r>
                    <m:r>
                      <a:rPr lang="en-US" i="1">
                        <a:latin typeface="Cambria Math"/>
                      </a:rPr>
                      <m:t>𝑥</m:t>
                    </m:r>
                    <m:r>
                      <a:rPr lang="en-US" b="0" i="1" smtClean="0">
                        <a:latin typeface="Cambria Math"/>
                      </a:rPr>
                      <m:t>5</m:t>
                    </m:r>
                  </m:oMath>
                </a14:m>
                <a:r>
                  <a:rPr lang="en-US" dirty="0"/>
                  <a:t>  filters at stride </a:t>
                </a:r>
                <a:r>
                  <a:rPr lang="en-US" dirty="0" smtClean="0"/>
                  <a:t>1, </a:t>
                </a:r>
                <a:r>
                  <a:rPr lang="en-US" dirty="0"/>
                  <a:t>pad </a:t>
                </a:r>
                <a:r>
                  <a:rPr lang="en-US" dirty="0" smtClean="0"/>
                  <a:t>2</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i="1">
                            <a:latin typeface="Cambria Math"/>
                          </a:rPr>
                          <m:t>𝑥</m:t>
                        </m:r>
                        <m:r>
                          <a:rPr lang="en-US" b="0" i="1" smtClean="0">
                            <a:latin typeface="Cambria Math"/>
                          </a:rPr>
                          <m:t>13</m:t>
                        </m:r>
                        <m:r>
                          <a:rPr lang="en-US" i="1">
                            <a:latin typeface="Cambria Math"/>
                          </a:rPr>
                          <m:t>𝑥</m:t>
                        </m:r>
                        <m:r>
                          <a:rPr lang="en-US" b="0" i="1" smtClean="0">
                            <a:latin typeface="Cambria Math"/>
                          </a:rPr>
                          <m:t>256</m:t>
                        </m:r>
                      </m:e>
                    </m:d>
                  </m:oMath>
                </a14:m>
                <a:r>
                  <a:rPr lang="en-US" dirty="0"/>
                  <a:t> </a:t>
                </a:r>
                <a:r>
                  <a:rPr lang="en-US" dirty="0" smtClean="0">
                    <a:solidFill>
                      <a:srgbClr val="00B0F0"/>
                    </a:solidFill>
                  </a:rPr>
                  <a:t>MaxPool2</a:t>
                </a:r>
                <a:r>
                  <a:rPr lang="en-US" dirty="0" smtClean="0"/>
                  <a:t>: </a:t>
                </a:r>
                <a14:m>
                  <m:oMath xmlns:m="http://schemas.openxmlformats.org/officeDocument/2006/math">
                    <m:r>
                      <a:rPr lang="en-US" i="1">
                        <a:latin typeface="Cambria Math"/>
                      </a:rPr>
                      <m:t>3</m:t>
                    </m:r>
                    <m:r>
                      <a:rPr lang="en-US" i="1">
                        <a:latin typeface="Cambria Math"/>
                      </a:rPr>
                      <m:t>𝑥</m:t>
                    </m:r>
                    <m:r>
                      <a:rPr lang="en-US" i="1">
                        <a:latin typeface="Cambria Math"/>
                      </a:rPr>
                      <m:t>3</m:t>
                    </m:r>
                  </m:oMath>
                </a14:m>
                <a:r>
                  <a:rPr lang="en-US" dirty="0"/>
                  <a:t> filters at stride 2</a:t>
                </a:r>
              </a:p>
              <a:p>
                <a14:m>
                  <m:oMath xmlns:m="http://schemas.openxmlformats.org/officeDocument/2006/math">
                    <m:d>
                      <m:dPr>
                        <m:begChr m:val="["/>
                        <m:endChr m:val="]"/>
                        <m:ctrlPr>
                          <a:rPr lang="en-US" i="1">
                            <a:latin typeface="Cambria Math"/>
                          </a:rPr>
                        </m:ctrlPr>
                      </m:dPr>
                      <m:e>
                        <m:r>
                          <a:rPr lang="en-US" b="0" i="1" smtClean="0">
                            <a:latin typeface="Cambria Math"/>
                          </a:rPr>
                          <m:t>13</m:t>
                        </m:r>
                        <m:r>
                          <a:rPr lang="en-US" i="1">
                            <a:latin typeface="Cambria Math"/>
                          </a:rPr>
                          <m:t>𝑥</m:t>
                        </m:r>
                        <m:r>
                          <a:rPr lang="en-US" b="0" i="1" smtClean="0">
                            <a:latin typeface="Cambria Math"/>
                          </a:rPr>
                          <m:t>13</m:t>
                        </m:r>
                        <m:r>
                          <a:rPr lang="en-US" i="1">
                            <a:latin typeface="Cambria Math"/>
                          </a:rPr>
                          <m:t>𝑥</m:t>
                        </m:r>
                        <m:r>
                          <a:rPr lang="en-US" b="0" i="1" smtClean="0">
                            <a:latin typeface="Cambria Math"/>
                          </a:rPr>
                          <m:t>256</m:t>
                        </m:r>
                      </m:e>
                    </m:d>
                  </m:oMath>
                </a14:m>
                <a:r>
                  <a:rPr lang="en-US" dirty="0"/>
                  <a:t> </a:t>
                </a:r>
                <a:r>
                  <a:rPr lang="en-US" dirty="0" smtClean="0">
                    <a:solidFill>
                      <a:srgbClr val="92D050"/>
                    </a:solidFill>
                  </a:rPr>
                  <a:t>Norm2</a:t>
                </a:r>
                <a:r>
                  <a:rPr lang="en-US" dirty="0" smtClean="0"/>
                  <a:t>: </a:t>
                </a:r>
                <a:r>
                  <a:rPr lang="en-US" dirty="0"/>
                  <a:t>Normalization layer</a:t>
                </a:r>
              </a:p>
              <a:p>
                <a14:m>
                  <m:oMath xmlns:m="http://schemas.openxmlformats.org/officeDocument/2006/math">
                    <m:d>
                      <m:dPr>
                        <m:begChr m:val="["/>
                        <m:endChr m:val="]"/>
                        <m:ctrlPr>
                          <a:rPr lang="en-US" i="1">
                            <a:latin typeface="Cambria Math"/>
                          </a:rPr>
                        </m:ctrlPr>
                      </m:dPr>
                      <m:e>
                        <m:r>
                          <a:rPr lang="en-US" i="1">
                            <a:latin typeface="Cambria Math"/>
                          </a:rPr>
                          <m:t>13</m:t>
                        </m:r>
                        <m:r>
                          <a:rPr lang="en-US" i="1">
                            <a:latin typeface="Cambria Math"/>
                          </a:rPr>
                          <m:t>𝑥</m:t>
                        </m:r>
                        <m:r>
                          <a:rPr lang="en-US" i="1">
                            <a:latin typeface="Cambria Math"/>
                          </a:rPr>
                          <m:t>13</m:t>
                        </m:r>
                        <m:r>
                          <a:rPr lang="en-US" i="1">
                            <a:latin typeface="Cambria Math"/>
                          </a:rPr>
                          <m:t>𝑥</m:t>
                        </m:r>
                        <m:r>
                          <a:rPr lang="en-US" i="1">
                            <a:latin typeface="Cambria Math"/>
                          </a:rPr>
                          <m:t>384</m:t>
                        </m:r>
                      </m:e>
                    </m:d>
                  </m:oMath>
                </a14:m>
                <a:r>
                  <a:rPr lang="en-US" dirty="0"/>
                  <a:t> </a:t>
                </a:r>
                <a:r>
                  <a:rPr lang="en-US" dirty="0" smtClean="0">
                    <a:solidFill>
                      <a:srgbClr val="FF0000"/>
                    </a:solidFill>
                  </a:rPr>
                  <a:t>Conv3</a:t>
                </a:r>
                <a:r>
                  <a:rPr lang="en-US" dirty="0" smtClean="0"/>
                  <a:t>: </a:t>
                </a:r>
                <a14:m>
                  <m:oMath xmlns:m="http://schemas.openxmlformats.org/officeDocument/2006/math">
                    <m:r>
                      <a:rPr lang="en-US" i="1" dirty="0">
                        <a:latin typeface="Cambria Math"/>
                      </a:rPr>
                      <m:t>3</m:t>
                    </m:r>
                    <m:r>
                      <a:rPr lang="en-US" b="0" i="1" dirty="0" smtClean="0">
                        <a:latin typeface="Cambria Math"/>
                      </a:rPr>
                      <m:t>84</m:t>
                    </m:r>
                    <m:r>
                      <a:rPr lang="en-US" i="1">
                        <a:latin typeface="Cambria Math"/>
                      </a:rPr>
                      <m:t>3</m:t>
                    </m:r>
                    <m:r>
                      <a:rPr lang="en-US" i="1">
                        <a:latin typeface="Cambria Math"/>
                      </a:rPr>
                      <m:t>𝑥</m:t>
                    </m:r>
                    <m:r>
                      <a:rPr lang="en-US" i="1">
                        <a:latin typeface="Cambria Math"/>
                      </a:rPr>
                      <m:t>3</m:t>
                    </m:r>
                  </m:oMath>
                </a14:m>
                <a:r>
                  <a:rPr lang="en-US" dirty="0" smtClean="0"/>
                  <a:t> </a:t>
                </a:r>
                <a:r>
                  <a:rPr lang="en-US" dirty="0"/>
                  <a:t>filters 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b="0" i="1" smtClean="0">
                            <a:latin typeface="Cambria Math"/>
                          </a:rPr>
                          <m:t>𝑥</m:t>
                        </m:r>
                        <m:r>
                          <a:rPr lang="en-US" b="0" i="1" smtClean="0">
                            <a:latin typeface="Cambria Math"/>
                          </a:rPr>
                          <m:t>13</m:t>
                        </m:r>
                        <m:r>
                          <a:rPr lang="en-US" b="0" i="1" smtClean="0">
                            <a:latin typeface="Cambria Math"/>
                          </a:rPr>
                          <m:t>𝑥</m:t>
                        </m:r>
                        <m:r>
                          <a:rPr lang="en-US" b="0" i="1" smtClean="0">
                            <a:latin typeface="Cambria Math"/>
                          </a:rPr>
                          <m:t>384</m:t>
                        </m:r>
                      </m:e>
                    </m:d>
                  </m:oMath>
                </a14:m>
                <a:r>
                  <a:rPr lang="en-US" dirty="0"/>
                  <a:t> </a:t>
                </a:r>
                <a:r>
                  <a:rPr lang="en-US" dirty="0" smtClean="0">
                    <a:solidFill>
                      <a:srgbClr val="FF0000"/>
                    </a:solidFill>
                  </a:rPr>
                  <a:t>Conv4</a:t>
                </a:r>
                <a:r>
                  <a:rPr lang="en-US" dirty="0" smtClean="0"/>
                  <a:t>: </a:t>
                </a:r>
                <a14:m>
                  <m:oMath xmlns:m="http://schemas.openxmlformats.org/officeDocument/2006/math">
                    <m:r>
                      <a:rPr lang="en-US" i="1" dirty="0">
                        <a:latin typeface="Cambria Math"/>
                      </a:rPr>
                      <m:t>3</m:t>
                    </m:r>
                    <m:r>
                      <a:rPr lang="en-US" b="0" i="1" dirty="0" smtClean="0">
                        <a:latin typeface="Cambria Math"/>
                      </a:rPr>
                      <m:t>84</m:t>
                    </m:r>
                    <m:r>
                      <a:rPr lang="en-US" i="1">
                        <a:latin typeface="Cambria Math"/>
                      </a:rPr>
                      <m:t>3</m:t>
                    </m:r>
                    <m:r>
                      <a:rPr lang="en-US" i="1">
                        <a:latin typeface="Cambria Math"/>
                      </a:rPr>
                      <m:t>𝑥</m:t>
                    </m:r>
                    <m:r>
                      <a:rPr lang="en-US" i="1">
                        <a:latin typeface="Cambria Math"/>
                      </a:rPr>
                      <m:t>3 </m:t>
                    </m:r>
                  </m:oMath>
                </a14:m>
                <a:r>
                  <a:rPr lang="en-US" dirty="0"/>
                  <a:t>filters 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b="0" i="1" smtClean="0">
                            <a:latin typeface="Cambria Math"/>
                          </a:rPr>
                          <m:t>𝑥</m:t>
                        </m:r>
                        <m:r>
                          <a:rPr lang="en-US" b="0" i="1" smtClean="0">
                            <a:latin typeface="Cambria Math"/>
                          </a:rPr>
                          <m:t>13</m:t>
                        </m:r>
                        <m:r>
                          <a:rPr lang="en-US" b="0" i="1" smtClean="0">
                            <a:latin typeface="Cambria Math"/>
                          </a:rPr>
                          <m:t>𝑥</m:t>
                        </m:r>
                        <m:r>
                          <a:rPr lang="en-US" b="0" i="1" smtClean="0">
                            <a:latin typeface="Cambria Math"/>
                          </a:rPr>
                          <m:t>256</m:t>
                        </m:r>
                      </m:e>
                    </m:d>
                  </m:oMath>
                </a14:m>
                <a:r>
                  <a:rPr lang="en-US" dirty="0"/>
                  <a:t> </a:t>
                </a:r>
                <a:r>
                  <a:rPr lang="en-US" dirty="0" smtClean="0">
                    <a:solidFill>
                      <a:srgbClr val="FF0000"/>
                    </a:solidFill>
                  </a:rPr>
                  <a:t>Conv5</a:t>
                </a:r>
                <a:r>
                  <a:rPr lang="en-US" dirty="0" smtClean="0"/>
                  <a:t>: </a:t>
                </a:r>
                <a14:m>
                  <m:oMath xmlns:m="http://schemas.openxmlformats.org/officeDocument/2006/math">
                    <m:r>
                      <a:rPr lang="en-US" i="1" dirty="0">
                        <a:latin typeface="Cambria Math"/>
                      </a:rPr>
                      <m:t>2</m:t>
                    </m:r>
                    <m:r>
                      <a:rPr lang="en-US" b="0" i="1" dirty="0" smtClean="0">
                        <a:latin typeface="Cambria Math"/>
                      </a:rPr>
                      <m:t>56</m:t>
                    </m:r>
                    <m:r>
                      <a:rPr lang="en-US" i="1">
                        <a:latin typeface="Cambria Math"/>
                      </a:rPr>
                      <m:t> </m:t>
                    </m:r>
                    <m:r>
                      <a:rPr lang="en-US" b="0" i="1" smtClean="0">
                        <a:latin typeface="Cambria Math"/>
                      </a:rPr>
                      <m:t>3</m:t>
                    </m:r>
                    <m:r>
                      <a:rPr lang="en-US" b="0" i="1" smtClean="0">
                        <a:latin typeface="Cambria Math"/>
                      </a:rPr>
                      <m:t>𝑥</m:t>
                    </m:r>
                    <m:r>
                      <a:rPr lang="en-US" b="0" i="1" smtClean="0">
                        <a:latin typeface="Cambria Math"/>
                      </a:rPr>
                      <m:t>3</m:t>
                    </m:r>
                  </m:oMath>
                </a14:m>
                <a:r>
                  <a:rPr lang="en-US" dirty="0"/>
                  <a:t> </a:t>
                </a:r>
                <a:r>
                  <a:rPr lang="en-US" dirty="0" smtClean="0"/>
                  <a:t>filters </a:t>
                </a:r>
                <a:r>
                  <a:rPr lang="en-US" dirty="0"/>
                  <a:t>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6</m:t>
                        </m:r>
                        <m:r>
                          <a:rPr lang="en-US" b="0" i="1" smtClean="0">
                            <a:latin typeface="Cambria Math"/>
                          </a:rPr>
                          <m:t>𝑥</m:t>
                        </m:r>
                        <m:r>
                          <a:rPr lang="en-US" b="0" i="1" smtClean="0">
                            <a:latin typeface="Cambria Math"/>
                          </a:rPr>
                          <m:t>6</m:t>
                        </m:r>
                        <m:r>
                          <a:rPr lang="en-US" b="0" i="1" smtClean="0">
                            <a:latin typeface="Cambria Math"/>
                          </a:rPr>
                          <m:t>𝑥</m:t>
                        </m:r>
                        <m:r>
                          <a:rPr lang="en-US" b="0" i="1" smtClean="0">
                            <a:latin typeface="Cambria Math"/>
                          </a:rPr>
                          <m:t>256</m:t>
                        </m:r>
                      </m:e>
                    </m:d>
                  </m:oMath>
                </a14:m>
                <a:r>
                  <a:rPr lang="en-US" dirty="0"/>
                  <a:t> </a:t>
                </a:r>
                <a:r>
                  <a:rPr lang="en-US" dirty="0" smtClean="0">
                    <a:solidFill>
                      <a:srgbClr val="00B0F0"/>
                    </a:solidFill>
                  </a:rPr>
                  <a:t>MaxPool3</a:t>
                </a:r>
                <a:r>
                  <a:rPr lang="en-US" dirty="0" smtClean="0"/>
                  <a:t>: </a:t>
                </a:r>
                <a14:m>
                  <m:oMath xmlns:m="http://schemas.openxmlformats.org/officeDocument/2006/math">
                    <m:r>
                      <a:rPr lang="en-US" i="1">
                        <a:latin typeface="Cambria Math"/>
                      </a:rPr>
                      <m:t>3</m:t>
                    </m:r>
                    <m:r>
                      <a:rPr lang="en-US" i="1">
                        <a:latin typeface="Cambria Math"/>
                      </a:rPr>
                      <m:t>𝑥</m:t>
                    </m:r>
                    <m:r>
                      <a:rPr lang="en-US" i="1">
                        <a:latin typeface="Cambria Math"/>
                      </a:rPr>
                      <m:t>3</m:t>
                    </m:r>
                  </m:oMath>
                </a14:m>
                <a:r>
                  <a:rPr lang="en-US" dirty="0"/>
                  <a:t> filters at stride 2</a:t>
                </a:r>
              </a:p>
              <a:p>
                <a14:m>
                  <m:oMath xmlns:m="http://schemas.openxmlformats.org/officeDocument/2006/math">
                    <m:d>
                      <m:dPr>
                        <m:begChr m:val="["/>
                        <m:endChr m:val="]"/>
                        <m:ctrlPr>
                          <a:rPr lang="en-US" i="1">
                            <a:latin typeface="Cambria Math"/>
                          </a:rPr>
                        </m:ctrlPr>
                      </m:dPr>
                      <m:e>
                        <m:r>
                          <a:rPr lang="en-US" b="0" i="1" smtClean="0">
                            <a:latin typeface="Cambria Math"/>
                          </a:rPr>
                          <m:t>4096</m:t>
                        </m:r>
                      </m:e>
                    </m:d>
                  </m:oMath>
                </a14:m>
                <a:r>
                  <a:rPr lang="en-US" dirty="0"/>
                  <a:t> </a:t>
                </a:r>
                <a:r>
                  <a:rPr lang="en-US" dirty="0" smtClean="0">
                    <a:solidFill>
                      <a:srgbClr val="FFC000"/>
                    </a:solidFill>
                  </a:rPr>
                  <a:t>FC6: </a:t>
                </a:r>
                <a:r>
                  <a:rPr lang="en-US" dirty="0" smtClean="0"/>
                  <a:t>4096 neurons</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4096</m:t>
                        </m:r>
                      </m:e>
                    </m:d>
                  </m:oMath>
                </a14:m>
                <a:r>
                  <a:rPr lang="en-US" dirty="0"/>
                  <a:t> </a:t>
                </a:r>
                <a:r>
                  <a:rPr lang="en-US" dirty="0" smtClean="0">
                    <a:solidFill>
                      <a:srgbClr val="FFC000"/>
                    </a:solidFill>
                  </a:rPr>
                  <a:t>FC7: </a:t>
                </a:r>
                <a:r>
                  <a:rPr lang="en-US" dirty="0"/>
                  <a:t>4096 neurons</a:t>
                </a:r>
              </a:p>
              <a:p>
                <a14:m>
                  <m:oMath xmlns:m="http://schemas.openxmlformats.org/officeDocument/2006/math">
                    <m:d>
                      <m:dPr>
                        <m:begChr m:val="["/>
                        <m:endChr m:val="]"/>
                        <m:ctrlPr>
                          <a:rPr lang="en-US" i="1">
                            <a:latin typeface="Cambria Math"/>
                          </a:rPr>
                        </m:ctrlPr>
                      </m:dPr>
                      <m:e>
                        <m:r>
                          <a:rPr lang="en-US" b="0" i="1" smtClean="0">
                            <a:latin typeface="Cambria Math"/>
                          </a:rPr>
                          <m:t>1000</m:t>
                        </m:r>
                      </m:e>
                    </m:d>
                  </m:oMath>
                </a14:m>
                <a:r>
                  <a:rPr lang="en-US" dirty="0"/>
                  <a:t> </a:t>
                </a:r>
                <a:r>
                  <a:rPr lang="en-US" dirty="0">
                    <a:solidFill>
                      <a:srgbClr val="FFC000"/>
                    </a:solidFill>
                  </a:rPr>
                  <a:t>FC6: </a:t>
                </a:r>
                <a:r>
                  <a:rPr lang="en-US" dirty="0" smtClean="0"/>
                  <a:t>1000 neurons (class label)</a:t>
                </a:r>
                <a:endParaRPr lang="en-US" dirty="0"/>
              </a:p>
              <a:p>
                <a:endParaRPr lang="en-US" dirty="0" smtClean="0">
                  <a:solidFill>
                    <a:schemeClr val="tx1"/>
                  </a:solidFill>
                </a:endParaRPr>
              </a:p>
            </p:txBody>
          </p:sp>
        </mc:Choice>
        <mc:Fallback xmlns="">
          <p:sp>
            <p:nvSpPr>
              <p:cNvPr id="12" name="Rectangle 4"/>
              <p:cNvSpPr>
                <a:spLocks noRot="1" noChangeAspect="1" noMove="1" noResize="1" noEditPoints="1" noAdjustHandles="1" noChangeArrowheads="1" noChangeShapeType="1" noTextEdit="1"/>
              </p:cNvSpPr>
              <p:nvPr/>
            </p:nvSpPr>
            <p:spPr bwMode="auto">
              <a:xfrm>
                <a:off x="76200" y="2362994"/>
                <a:ext cx="7086600" cy="3973512"/>
              </a:xfrm>
              <a:prstGeom prst="rect">
                <a:avLst/>
              </a:prstGeom>
              <a:blipFill rotWithShape="1">
                <a:blip r:embed="rId5"/>
                <a:stretch>
                  <a:fillRect l="-2065" t="-1997" b="-722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0352055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20" y="991394"/>
            <a:ext cx="875498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7232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93" y="991394"/>
            <a:ext cx="8833989"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9413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22" y="1081089"/>
            <a:ext cx="8769136" cy="4710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5992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846" y="1067594"/>
            <a:ext cx="8636554"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09696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p:nvPr/>
        </p:nvSpPr>
        <p:spPr>
          <a:xfrm>
            <a:off x="1209675" y="627063"/>
            <a:ext cx="2828925" cy="592931"/>
          </a:xfrm>
          <a:prstGeom prst="rect">
            <a:avLst/>
          </a:prstGeom>
          <a:noFill/>
          <a:ln w="9525">
            <a:noFill/>
          </a:ln>
        </p:spPr>
        <p:txBody>
          <a:bodyPr wrap="none" lIns="0" tIns="0" rIns="0" bIns="0"/>
          <a:lstStyle/>
          <a:p>
            <a:pPr eaLnBrk="1" hangingPunct="1">
              <a:spcAft>
                <a:spcPts val="7775"/>
              </a:spcAft>
            </a:pPr>
            <a:r>
              <a:rPr lang="en-US" sz="3500" b="1" dirty="0" smtClean="0">
                <a:solidFill>
                  <a:srgbClr val="A2AC00"/>
                </a:solidFill>
                <a:latin typeface="Arial" panose="020B0604020202020204" pitchFamily="34" charset="0"/>
              </a:rPr>
              <a:t>Class Rules</a:t>
            </a:r>
            <a:endParaRPr sz="35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Text Box 8"/>
          <p:cNvSpPr txBox="1"/>
          <p:nvPr/>
        </p:nvSpPr>
        <p:spPr>
          <a:xfrm>
            <a:off x="152400" y="1143794"/>
            <a:ext cx="7583805" cy="4475071"/>
          </a:xfrm>
          <a:prstGeom prst="rect">
            <a:avLst/>
          </a:prstGeom>
          <a:noFill/>
        </p:spPr>
        <p:txBody>
          <a:bodyPr wrap="square" rtlCol="0">
            <a:spAutoFit/>
          </a:bodyPr>
          <a:lstStyle/>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Be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Bring your stuff (Pen, papers, folder, brain)</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No pressing of phone, or gaming in the class. </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Habit of Effective learners.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Prepare for your coursework and exam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Always revise your PPTs before and after class.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Have Fun</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264" t="2608" r="5742" b="9514"/>
          <a:stretch>
            <a:fillRect/>
          </a:stretch>
        </p:blipFill>
        <p:spPr>
          <a:xfrm>
            <a:off x="6096000" y="4980334"/>
            <a:ext cx="3038475" cy="1879254"/>
          </a:xfrm>
          <a:prstGeom prst="rect">
            <a:avLst/>
          </a:prstGeom>
          <a:scene3d>
            <a:camera prst="orthographicFront">
              <a:rot lat="0" lon="0" rev="0"/>
            </a:camera>
            <a:lightRig rig="threePt" dir="t"/>
          </a:scene3d>
        </p:spPr>
      </p:pic>
    </p:spTree>
    <p:extLst>
      <p:ext uri="{BB962C8B-B14F-4D97-AF65-F5344CB8AC3E}">
        <p14:creationId xmlns:p14="http://schemas.microsoft.com/office/powerpoint/2010/main" val="14517268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50" y="1143794"/>
            <a:ext cx="876394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8411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06" y="1157054"/>
            <a:ext cx="8928294" cy="448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0915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067594"/>
            <a:ext cx="8980085"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47550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811338"/>
                <a:ext cx="4114800" cy="3371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b="1" dirty="0" smtClean="0">
                    <a:solidFill>
                      <a:schemeClr val="tx1"/>
                    </a:solidFill>
                  </a:rPr>
                  <a:t>Small filters, Deeper networks</a:t>
                </a:r>
              </a:p>
              <a:p>
                <a:endParaRPr lang="en-US" sz="2000" dirty="0">
                  <a:solidFill>
                    <a:schemeClr val="tx1"/>
                  </a:solidFill>
                </a:endParaRPr>
              </a:p>
              <a:p>
                <a:r>
                  <a:rPr lang="en-US" sz="2000" dirty="0" smtClean="0">
                    <a:solidFill>
                      <a:schemeClr val="tx1"/>
                    </a:solidFill>
                  </a:rPr>
                  <a:t>8 layers (</a:t>
                </a:r>
                <a:r>
                  <a:rPr lang="en-US" sz="2000" dirty="0" err="1" smtClean="0">
                    <a:solidFill>
                      <a:schemeClr val="tx1"/>
                    </a:solidFill>
                  </a:rPr>
                  <a:t>AlexNet</a:t>
                </a:r>
                <a:r>
                  <a:rPr lang="en-US" sz="2000" dirty="0" smtClean="0">
                    <a:solidFill>
                      <a:schemeClr val="tx1"/>
                    </a:solidFill>
                  </a:rPr>
                  <a:t>)</a:t>
                </a:r>
              </a:p>
              <a:p>
                <a14:m>
                  <m:oMath xmlns:m="http://schemas.openxmlformats.org/officeDocument/2006/math">
                    <m:r>
                      <a:rPr lang="en-US" sz="2000" i="1" dirty="0" smtClean="0">
                        <a:solidFill>
                          <a:schemeClr val="tx1"/>
                        </a:solidFill>
                        <a:latin typeface="Cambria Math"/>
                        <a:ea typeface="Cambria Math"/>
                      </a:rPr>
                      <m:t>⇒</m:t>
                    </m:r>
                  </m:oMath>
                </a14:m>
                <a:r>
                  <a:rPr lang="en-US" sz="2000" dirty="0" smtClean="0">
                    <a:solidFill>
                      <a:schemeClr val="tx1"/>
                    </a:solidFill>
                  </a:rPr>
                  <a:t> 16 – 19 layers (</a:t>
                </a:r>
                <a:r>
                  <a:rPr lang="en-US" sz="2000" dirty="0" err="1" smtClean="0">
                    <a:solidFill>
                      <a:schemeClr val="tx1"/>
                    </a:solidFill>
                  </a:rPr>
                  <a:t>VGGNet</a:t>
                </a:r>
                <a:r>
                  <a:rPr lang="en-US" sz="2000" dirty="0" smtClean="0">
                    <a:solidFill>
                      <a:schemeClr val="tx1"/>
                    </a:solidFill>
                  </a:rPr>
                  <a:t>)</a:t>
                </a:r>
              </a:p>
              <a:p>
                <a:endParaRPr lang="en-US" sz="2000" dirty="0" smtClean="0">
                  <a:solidFill>
                    <a:schemeClr val="tx1"/>
                  </a:solidFill>
                </a:endParaRPr>
              </a:p>
              <a:p>
                <a:r>
                  <a:rPr lang="en-US" sz="2000" dirty="0" smtClean="0">
                    <a:solidFill>
                      <a:schemeClr val="tx1"/>
                    </a:solidFill>
                  </a:rPr>
                  <a:t>Only </a:t>
                </a:r>
                <a14:m>
                  <m:oMath xmlns:m="http://schemas.openxmlformats.org/officeDocument/2006/math">
                    <m:r>
                      <a:rPr lang="en-US" sz="2000" b="0" i="1" smtClean="0">
                        <a:solidFill>
                          <a:schemeClr val="tx1"/>
                        </a:solidFill>
                        <a:latin typeface="Cambria Math"/>
                      </a:rPr>
                      <m:t>3</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Conv stride 1, pad 1</a:t>
                </a:r>
              </a:p>
              <a:p>
                <a:r>
                  <a:rPr lang="en-US" sz="2000" dirty="0" smtClean="0">
                    <a:solidFill>
                      <a:schemeClr val="tx1"/>
                    </a:solidFill>
                  </a:rPr>
                  <a:t>and </a:t>
                </a:r>
                <a14:m>
                  <m:oMath xmlns:m="http://schemas.openxmlformats.org/officeDocument/2006/math">
                    <m:r>
                      <a:rPr lang="en-US" sz="2000" b="0" i="1" smtClean="0">
                        <a:solidFill>
                          <a:schemeClr val="tx1"/>
                        </a:solidFill>
                        <a:latin typeface="Cambria Math"/>
                      </a:rPr>
                      <m:t>2</m:t>
                    </m:r>
                    <m:r>
                      <a:rPr lang="en-US" sz="2000" b="0" i="1" smtClean="0">
                        <a:solidFill>
                          <a:schemeClr val="tx1"/>
                        </a:solidFill>
                        <a:latin typeface="Cambria Math"/>
                      </a:rPr>
                      <m:t>𝑥</m:t>
                    </m:r>
                    <m:r>
                      <a:rPr lang="en-US" sz="2000" b="0" i="1" smtClean="0">
                        <a:solidFill>
                          <a:schemeClr val="tx1"/>
                        </a:solidFill>
                        <a:latin typeface="Cambria Math"/>
                      </a:rPr>
                      <m:t>2</m:t>
                    </m:r>
                  </m:oMath>
                </a14:m>
                <a:r>
                  <a:rPr lang="en-US" sz="2000" dirty="0" smtClean="0">
                    <a:solidFill>
                      <a:schemeClr val="tx1"/>
                    </a:solidFill>
                  </a:rPr>
                  <a:t> </a:t>
                </a:r>
                <a:r>
                  <a:rPr lang="en-US" sz="2000" dirty="0" err="1" smtClean="0">
                    <a:solidFill>
                      <a:schemeClr val="tx1"/>
                    </a:solidFill>
                  </a:rPr>
                  <a:t>MaxPool</a:t>
                </a:r>
                <a:r>
                  <a:rPr lang="en-US" sz="2000" dirty="0" smtClean="0">
                    <a:solidFill>
                      <a:schemeClr val="tx1"/>
                    </a:solidFill>
                  </a:rPr>
                  <a:t> stride 2</a:t>
                </a:r>
              </a:p>
              <a:p>
                <a:r>
                  <a:rPr lang="en-US" sz="2000" dirty="0" smtClean="0">
                    <a:solidFill>
                      <a:schemeClr val="tx1"/>
                    </a:solidFill>
                  </a:rPr>
                  <a:t>11.7% top 5 error in ILSVRC’ 13 (</a:t>
                </a:r>
                <a:r>
                  <a:rPr lang="en-US" sz="2000" dirty="0" err="1" smtClean="0">
                    <a:solidFill>
                      <a:schemeClr val="tx1"/>
                    </a:solidFill>
                  </a:rPr>
                  <a:t>ZFNet</a:t>
                </a:r>
                <a:r>
                  <a:rPr lang="en-US" sz="2000" dirty="0" smtClean="0">
                    <a:solidFill>
                      <a:schemeClr val="tx1"/>
                    </a:solidFill>
                  </a:rPr>
                  <a:t>)</a:t>
                </a:r>
              </a:p>
              <a:p>
                <a:r>
                  <a:rPr lang="en-US" sz="2000" dirty="0" smtClean="0">
                    <a:solidFill>
                      <a:schemeClr val="tx1"/>
                    </a:solidFill>
                  </a:rPr>
                  <a:t> </a:t>
                </a:r>
              </a:p>
              <a:p>
                <a14:m>
                  <m:oMath xmlns:m="http://schemas.openxmlformats.org/officeDocument/2006/math">
                    <m:r>
                      <a:rPr lang="en-US" sz="2000" i="1" dirty="0">
                        <a:solidFill>
                          <a:schemeClr val="tx1"/>
                        </a:solidFill>
                        <a:latin typeface="Cambria Math"/>
                        <a:ea typeface="Cambria Math"/>
                      </a:rPr>
                      <m:t>⇒</m:t>
                    </m:r>
                  </m:oMath>
                </a14:m>
                <a:r>
                  <a:rPr lang="en-US" sz="2000" dirty="0" smtClean="0">
                    <a:solidFill>
                      <a:schemeClr val="tx1"/>
                    </a:solidFill>
                  </a:rPr>
                  <a:t> 7.3% top 5 error in ILSVRC’ 14</a:t>
                </a: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811338"/>
                <a:ext cx="4114800" cy="3371056"/>
              </a:xfrm>
              <a:prstGeom prst="rect">
                <a:avLst/>
              </a:prstGeom>
              <a:blipFill rotWithShape="1">
                <a:blip r:embed="rId4"/>
                <a:stretch>
                  <a:fillRect l="-3704" t="-2170" r="-31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03" t="2300"/>
          <a:stretch/>
        </p:blipFill>
        <p:spPr bwMode="auto">
          <a:xfrm>
            <a:off x="4572000" y="991394"/>
            <a:ext cx="4419600" cy="514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8343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887538"/>
                <a:ext cx="4648200" cy="399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Why use smaller filters? </a:t>
                </a:r>
                <a14:m>
                  <m:oMath xmlns:m="http://schemas.openxmlformats.org/officeDocument/2006/math">
                    <m:d>
                      <m:dPr>
                        <m:ctrlPr>
                          <a:rPr lang="en-US" sz="2100" i="1" smtClean="0">
                            <a:solidFill>
                              <a:srgbClr val="FF0000"/>
                            </a:solidFill>
                            <a:latin typeface="Cambria Math"/>
                          </a:rPr>
                        </m:ctrlPr>
                      </m:dPr>
                      <m:e>
                        <m:r>
                          <a:rPr lang="en-US" sz="2100" b="0" i="1" smtClean="0">
                            <a:solidFill>
                              <a:srgbClr val="FF0000"/>
                            </a:solidFill>
                            <a:latin typeface="Cambria Math"/>
                          </a:rPr>
                          <m:t>3</m:t>
                        </m:r>
                        <m:r>
                          <a:rPr lang="en-US" sz="2100" b="0" i="1" smtClean="0">
                            <a:solidFill>
                              <a:srgbClr val="FF0000"/>
                            </a:solidFill>
                            <a:latin typeface="Cambria Math"/>
                          </a:rPr>
                          <m:t>𝑥</m:t>
                        </m:r>
                        <m:r>
                          <a:rPr lang="en-US" sz="2100" b="0" i="1" smtClean="0">
                            <a:solidFill>
                              <a:srgbClr val="FF0000"/>
                            </a:solidFill>
                            <a:latin typeface="Cambria Math"/>
                          </a:rPr>
                          <m:t>3 </m:t>
                        </m:r>
                        <m:r>
                          <a:rPr lang="en-US" sz="2100" b="0" i="1" smtClean="0">
                            <a:solidFill>
                              <a:srgbClr val="FF0000"/>
                            </a:solidFill>
                            <a:latin typeface="Cambria Math"/>
                          </a:rPr>
                          <m:t>𝐶𝑜𝑛𝑣</m:t>
                        </m:r>
                      </m:e>
                    </m:d>
                  </m:oMath>
                </a14:m>
                <a:endParaRPr lang="en-US" sz="2100" dirty="0" smtClean="0">
                  <a:solidFill>
                    <a:srgbClr val="FF0000"/>
                  </a:solidFill>
                </a:endParaRP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887538"/>
                <a:ext cx="4648200" cy="399256"/>
              </a:xfrm>
              <a:prstGeom prst="rect">
                <a:avLst/>
              </a:prstGeom>
              <a:blipFill rotWithShape="1">
                <a:blip r:embed="rId4"/>
                <a:stretch>
                  <a:fillRect l="-3408" t="-21538" b="-2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03" t="2300"/>
          <a:stretch/>
        </p:blipFill>
        <p:spPr bwMode="auto">
          <a:xfrm>
            <a:off x="4572000" y="991394"/>
            <a:ext cx="4419600" cy="514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9555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753394"/>
                <a:ext cx="4648200" cy="399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Why use smaller filters? </a:t>
                </a:r>
                <a14:m>
                  <m:oMath xmlns:m="http://schemas.openxmlformats.org/officeDocument/2006/math">
                    <m:d>
                      <m:dPr>
                        <m:ctrlPr>
                          <a:rPr lang="en-US" sz="2100" i="1" smtClean="0">
                            <a:solidFill>
                              <a:srgbClr val="FF0000"/>
                            </a:solidFill>
                            <a:latin typeface="Cambria Math"/>
                          </a:rPr>
                        </m:ctrlPr>
                      </m:dPr>
                      <m:e>
                        <m:r>
                          <a:rPr lang="en-US" sz="2100" b="0" i="1" smtClean="0">
                            <a:solidFill>
                              <a:srgbClr val="FF0000"/>
                            </a:solidFill>
                            <a:latin typeface="Cambria Math"/>
                          </a:rPr>
                          <m:t>3</m:t>
                        </m:r>
                        <m:r>
                          <a:rPr lang="en-US" sz="2100" b="0" i="1" smtClean="0">
                            <a:solidFill>
                              <a:srgbClr val="FF0000"/>
                            </a:solidFill>
                            <a:latin typeface="Cambria Math"/>
                          </a:rPr>
                          <m:t>𝑥</m:t>
                        </m:r>
                        <m:r>
                          <a:rPr lang="en-US" sz="2100" b="0" i="1" smtClean="0">
                            <a:solidFill>
                              <a:srgbClr val="FF0000"/>
                            </a:solidFill>
                            <a:latin typeface="Cambria Math"/>
                          </a:rPr>
                          <m:t>3 </m:t>
                        </m:r>
                        <m:r>
                          <a:rPr lang="en-US" sz="2100" b="0" i="1" smtClean="0">
                            <a:solidFill>
                              <a:srgbClr val="FF0000"/>
                            </a:solidFill>
                            <a:latin typeface="Cambria Math"/>
                          </a:rPr>
                          <m:t>𝐶𝑜𝑛𝑣</m:t>
                        </m:r>
                      </m:e>
                    </m:d>
                  </m:oMath>
                </a14:m>
                <a:endParaRPr lang="en-US" sz="2100" dirty="0" smtClean="0">
                  <a:solidFill>
                    <a:srgbClr val="FF0000"/>
                  </a:solidFill>
                </a:endParaRP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753394"/>
                <a:ext cx="4648200" cy="399256"/>
              </a:xfrm>
              <a:prstGeom prst="rect">
                <a:avLst/>
              </a:prstGeom>
              <a:blipFill rotWithShape="1">
                <a:blip r:embed="rId4"/>
                <a:stretch>
                  <a:fillRect l="-3408" t="-21538" b="-2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03" t="2300"/>
          <a:stretch/>
        </p:blipFill>
        <p:spPr bwMode="auto">
          <a:xfrm>
            <a:off x="4546442" y="961628"/>
            <a:ext cx="4445158"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754" b="33995"/>
          <a:stretch/>
        </p:blipFill>
        <p:spPr bwMode="auto">
          <a:xfrm>
            <a:off x="126841" y="2284044"/>
            <a:ext cx="4419601" cy="117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75678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753394"/>
                <a:ext cx="4648200" cy="399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Why use smaller filters? </a:t>
                </a:r>
                <a14:m>
                  <m:oMath xmlns:m="http://schemas.openxmlformats.org/officeDocument/2006/math">
                    <m:d>
                      <m:dPr>
                        <m:ctrlPr>
                          <a:rPr lang="en-US" sz="2100" i="1" smtClean="0">
                            <a:solidFill>
                              <a:srgbClr val="FF0000"/>
                            </a:solidFill>
                            <a:latin typeface="Cambria Math"/>
                          </a:rPr>
                        </m:ctrlPr>
                      </m:dPr>
                      <m:e>
                        <m:r>
                          <a:rPr lang="en-US" sz="2100" b="0" i="1" smtClean="0">
                            <a:solidFill>
                              <a:srgbClr val="FF0000"/>
                            </a:solidFill>
                            <a:latin typeface="Cambria Math"/>
                          </a:rPr>
                          <m:t>3</m:t>
                        </m:r>
                        <m:r>
                          <a:rPr lang="en-US" sz="2100" b="0" i="1" smtClean="0">
                            <a:solidFill>
                              <a:srgbClr val="FF0000"/>
                            </a:solidFill>
                            <a:latin typeface="Cambria Math"/>
                          </a:rPr>
                          <m:t>𝑥</m:t>
                        </m:r>
                        <m:r>
                          <a:rPr lang="en-US" sz="2100" b="0" i="1" smtClean="0">
                            <a:solidFill>
                              <a:srgbClr val="FF0000"/>
                            </a:solidFill>
                            <a:latin typeface="Cambria Math"/>
                          </a:rPr>
                          <m:t>3 </m:t>
                        </m:r>
                        <m:r>
                          <a:rPr lang="en-US" sz="2100" b="0" i="1" smtClean="0">
                            <a:solidFill>
                              <a:srgbClr val="FF0000"/>
                            </a:solidFill>
                            <a:latin typeface="Cambria Math"/>
                          </a:rPr>
                          <m:t>𝐶𝑜𝑛𝑣</m:t>
                        </m:r>
                      </m:e>
                    </m:d>
                  </m:oMath>
                </a14:m>
                <a:endParaRPr lang="en-US" sz="2100" dirty="0" smtClean="0">
                  <a:solidFill>
                    <a:srgbClr val="FF0000"/>
                  </a:solidFill>
                </a:endParaRP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753394"/>
                <a:ext cx="4648200" cy="399256"/>
              </a:xfrm>
              <a:prstGeom prst="rect">
                <a:avLst/>
              </a:prstGeom>
              <a:blipFill rotWithShape="1">
                <a:blip r:embed="rId4"/>
                <a:stretch>
                  <a:fillRect l="-3408" t="-21538" b="-2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03" t="2300"/>
          <a:stretch/>
        </p:blipFill>
        <p:spPr bwMode="auto">
          <a:xfrm>
            <a:off x="4546442" y="961628"/>
            <a:ext cx="4445158"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754" b="33995"/>
          <a:stretch/>
        </p:blipFill>
        <p:spPr bwMode="auto">
          <a:xfrm>
            <a:off x="126841" y="2284044"/>
            <a:ext cx="4419601" cy="117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6200" y="3353594"/>
            <a:ext cx="4114800" cy="2862322"/>
          </a:xfrm>
          <a:prstGeom prst="rect">
            <a:avLst/>
          </a:prstGeom>
        </p:spPr>
        <p:txBody>
          <a:bodyPr wrap="square">
            <a:spAutoFit/>
          </a:bodyPr>
          <a:lstStyle/>
          <a:p>
            <a:pPr algn="just"/>
            <a:r>
              <a:rPr lang="en-US" sz="2000" dirty="0">
                <a:latin typeface="Times New Roman" pitchFamily="18" charset="0"/>
                <a:cs typeface="Times New Roman" pitchFamily="18" charset="0"/>
              </a:rPr>
              <a:t>Stacking multiple layers of small filters increases the overall non-linear activation of the network. For example, </a:t>
            </a:r>
            <a:r>
              <a:rPr lang="en-US" sz="2000" dirty="0" smtClean="0">
                <a:latin typeface="Times New Roman" pitchFamily="18" charset="0"/>
                <a:cs typeface="Times New Roman" pitchFamily="18" charset="0"/>
              </a:rPr>
              <a:t>three </a:t>
            </a:r>
            <a:r>
              <a:rPr lang="en-US" sz="2000" dirty="0">
                <a:latin typeface="Times New Roman" pitchFamily="18" charset="0"/>
                <a:cs typeface="Times New Roman" pitchFamily="18" charset="0"/>
              </a:rPr>
              <a:t>consecutive 3x3 convolutions have a receptive field equivalent to a single </a:t>
            </a:r>
            <a:r>
              <a:rPr lang="en-US" sz="2000" dirty="0" smtClean="0">
                <a:latin typeface="Times New Roman" pitchFamily="18" charset="0"/>
                <a:cs typeface="Times New Roman" pitchFamily="18" charset="0"/>
              </a:rPr>
              <a:t>7x7 </a:t>
            </a:r>
            <a:r>
              <a:rPr lang="en-US" sz="2000" dirty="0">
                <a:latin typeface="Times New Roman" pitchFamily="18" charset="0"/>
                <a:cs typeface="Times New Roman" pitchFamily="18" charset="0"/>
              </a:rPr>
              <a:t>convolution but with a deeper non-linearity. This allows the network to learn more complex features.</a:t>
            </a:r>
          </a:p>
        </p:txBody>
      </p:sp>
    </p:spTree>
    <p:extLst>
      <p:ext uri="{BB962C8B-B14F-4D97-AF65-F5344CB8AC3E}">
        <p14:creationId xmlns:p14="http://schemas.microsoft.com/office/powerpoint/2010/main" val="24926196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534194"/>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067594"/>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448594"/>
                <a:ext cx="4648200" cy="399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Why use smaller filters? </a:t>
                </a:r>
                <a14:m>
                  <m:oMath xmlns:m="http://schemas.openxmlformats.org/officeDocument/2006/math">
                    <m:d>
                      <m:dPr>
                        <m:ctrlPr>
                          <a:rPr lang="en-US" sz="2100" i="1" smtClean="0">
                            <a:solidFill>
                              <a:srgbClr val="FF0000"/>
                            </a:solidFill>
                            <a:latin typeface="Cambria Math"/>
                          </a:rPr>
                        </m:ctrlPr>
                      </m:dPr>
                      <m:e>
                        <m:r>
                          <a:rPr lang="en-US" sz="2100" b="0" i="1" smtClean="0">
                            <a:solidFill>
                              <a:srgbClr val="FF0000"/>
                            </a:solidFill>
                            <a:latin typeface="Cambria Math"/>
                          </a:rPr>
                          <m:t>3</m:t>
                        </m:r>
                        <m:r>
                          <a:rPr lang="en-US" sz="2100" b="0" i="1" smtClean="0">
                            <a:solidFill>
                              <a:srgbClr val="FF0000"/>
                            </a:solidFill>
                            <a:latin typeface="Cambria Math"/>
                          </a:rPr>
                          <m:t>𝑥</m:t>
                        </m:r>
                        <m:r>
                          <a:rPr lang="en-US" sz="2100" b="0" i="1" smtClean="0">
                            <a:solidFill>
                              <a:srgbClr val="FF0000"/>
                            </a:solidFill>
                            <a:latin typeface="Cambria Math"/>
                          </a:rPr>
                          <m:t>3 </m:t>
                        </m:r>
                        <m:r>
                          <a:rPr lang="en-US" sz="2100" b="0" i="1" smtClean="0">
                            <a:solidFill>
                              <a:srgbClr val="FF0000"/>
                            </a:solidFill>
                            <a:latin typeface="Cambria Math"/>
                          </a:rPr>
                          <m:t>𝐶𝑜𝑛𝑣</m:t>
                        </m:r>
                      </m:e>
                    </m:d>
                  </m:oMath>
                </a14:m>
                <a:endParaRPr lang="en-US" sz="2100" dirty="0" smtClean="0">
                  <a:solidFill>
                    <a:srgbClr val="FF0000"/>
                  </a:solidFill>
                </a:endParaRP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448594"/>
                <a:ext cx="4648200" cy="399256"/>
              </a:xfrm>
              <a:prstGeom prst="rect">
                <a:avLst/>
              </a:prstGeom>
              <a:blipFill rotWithShape="1">
                <a:blip r:embed="rId4"/>
                <a:stretch>
                  <a:fillRect l="-3408" t="-21538" b="-2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03" t="2300"/>
          <a:stretch/>
        </p:blipFill>
        <p:spPr bwMode="auto">
          <a:xfrm>
            <a:off x="4572000" y="978214"/>
            <a:ext cx="4445158"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6200" y="1905794"/>
            <a:ext cx="4114800" cy="2554545"/>
          </a:xfrm>
          <a:prstGeom prst="rect">
            <a:avLst/>
          </a:prstGeom>
        </p:spPr>
        <p:txBody>
          <a:bodyPr wrap="square">
            <a:spAutoFit/>
          </a:bodyPr>
          <a:lstStyle/>
          <a:p>
            <a:pPr algn="just"/>
            <a:r>
              <a:rPr lang="en-US" sz="2000" dirty="0"/>
              <a:t>Stacking multiple layers of small filters allows the network to learn hierarchical features. The early layers can capture low-level features (e.g., edges, textures), and as we move deeper into the network, the filters can learn more complex and abstract features.</a:t>
            </a:r>
            <a:endParaRPr lang="en-US" sz="2000" dirty="0">
              <a:latin typeface="Times New Roman" pitchFamily="18" charset="0"/>
              <a:cs typeface="Times New Roman" pitchFamily="18" charset="0"/>
            </a:endParaRPr>
          </a:p>
        </p:txBody>
      </p:sp>
      <p:sp>
        <p:nvSpPr>
          <p:cNvPr id="3" name="Rectangle 2"/>
          <p:cNvSpPr/>
          <p:nvPr/>
        </p:nvSpPr>
        <p:spPr>
          <a:xfrm>
            <a:off x="113414" y="4496594"/>
            <a:ext cx="4572000" cy="1631216"/>
          </a:xfrm>
          <a:prstGeom prst="rect">
            <a:avLst/>
          </a:prstGeom>
        </p:spPr>
        <p:txBody>
          <a:bodyPr>
            <a:spAutoFit/>
          </a:bodyPr>
          <a:lstStyle/>
          <a:p>
            <a:r>
              <a:rPr lang="en-US" sz="2000" dirty="0">
                <a:latin typeface="Times New Roman" pitchFamily="18" charset="0"/>
                <a:cs typeface="Times New Roman" pitchFamily="18" charset="0"/>
              </a:rPr>
              <a:t>Smaller filters typically require less memory than larger filters, making it more feasible to train and deploy deep networks on devices with limited resources, such as mobile phones or edge devices.</a:t>
            </a:r>
          </a:p>
        </p:txBody>
      </p:sp>
    </p:spTree>
    <p:extLst>
      <p:ext uri="{BB962C8B-B14F-4D97-AF65-F5344CB8AC3E}">
        <p14:creationId xmlns:p14="http://schemas.microsoft.com/office/powerpoint/2010/main" val="1211770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503" t="2300"/>
          <a:stretch/>
        </p:blipFill>
        <p:spPr bwMode="auto">
          <a:xfrm>
            <a:off x="4546442" y="961628"/>
            <a:ext cx="4445158"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31468"/>
          <a:stretch/>
        </p:blipFill>
        <p:spPr bwMode="auto">
          <a:xfrm>
            <a:off x="152400" y="2733746"/>
            <a:ext cx="4394042" cy="1051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Rectangle 4"/>
              <p:cNvSpPr>
                <a:spLocks noChangeArrowheads="1"/>
              </p:cNvSpPr>
              <p:nvPr/>
            </p:nvSpPr>
            <p:spPr bwMode="auto">
              <a:xfrm>
                <a:off x="152400" y="1887538"/>
                <a:ext cx="3505200" cy="704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What is the receptive field of three </a:t>
                </a:r>
                <a14:m>
                  <m:oMath xmlns:m="http://schemas.openxmlformats.org/officeDocument/2006/math">
                    <m:r>
                      <a:rPr lang="en-US" sz="2100" i="1" dirty="0" smtClean="0">
                        <a:solidFill>
                          <a:srgbClr val="FF0000"/>
                        </a:solidFill>
                        <a:latin typeface="Cambria Math"/>
                      </a:rPr>
                      <m:t>3</m:t>
                    </m:r>
                    <m:r>
                      <a:rPr lang="en-US" sz="2100" i="1" dirty="0" smtClean="0">
                        <a:solidFill>
                          <a:srgbClr val="FF0000"/>
                        </a:solidFill>
                        <a:latin typeface="Cambria Math"/>
                      </a:rPr>
                      <m:t>𝑥</m:t>
                    </m:r>
                    <m:r>
                      <a:rPr lang="en-US" sz="2100" i="1" dirty="0" smtClean="0">
                        <a:solidFill>
                          <a:srgbClr val="FF0000"/>
                        </a:solidFill>
                        <a:latin typeface="Cambria Math"/>
                      </a:rPr>
                      <m:t>3 </m:t>
                    </m:r>
                    <m:r>
                      <a:rPr lang="en-US" sz="2100" i="1" dirty="0" smtClean="0">
                        <a:solidFill>
                          <a:srgbClr val="FF0000"/>
                        </a:solidFill>
                        <a:latin typeface="Cambria Math"/>
                      </a:rPr>
                      <m:t>𝐶𝑜𝑛𝑣</m:t>
                    </m:r>
                  </m:oMath>
                </a14:m>
                <a:r>
                  <a:rPr lang="en-US" sz="2100" dirty="0" smtClean="0">
                    <a:solidFill>
                      <a:srgbClr val="FF0000"/>
                    </a:solidFill>
                  </a:rPr>
                  <a:t>?</a:t>
                </a:r>
              </a:p>
            </p:txBody>
          </p:sp>
        </mc:Choice>
        <mc:Fallback xmlns="">
          <p:sp>
            <p:nvSpPr>
              <p:cNvPr id="11" name="Rectangle 4"/>
              <p:cNvSpPr>
                <a:spLocks noRot="1" noChangeAspect="1" noMove="1" noResize="1" noEditPoints="1" noAdjustHandles="1" noChangeArrowheads="1" noChangeShapeType="1" noTextEdit="1"/>
              </p:cNvSpPr>
              <p:nvPr/>
            </p:nvSpPr>
            <p:spPr bwMode="auto">
              <a:xfrm>
                <a:off x="152400" y="1887538"/>
                <a:ext cx="3505200" cy="704056"/>
              </a:xfrm>
              <a:prstGeom prst="rect">
                <a:avLst/>
              </a:prstGeom>
              <a:blipFill rotWithShape="1">
                <a:blip r:embed="rId6"/>
                <a:stretch>
                  <a:fillRect l="-4522" t="-12174" r="-4522" b="-147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4"/>
              <p:cNvSpPr>
                <a:spLocks noChangeArrowheads="1"/>
              </p:cNvSpPr>
              <p:nvPr/>
            </p:nvSpPr>
            <p:spPr bwMode="auto">
              <a:xfrm>
                <a:off x="150628" y="4496594"/>
                <a:ext cx="3505200" cy="704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a:solidFill>
                      <a:srgbClr val="FF0000"/>
                    </a:solidFill>
                  </a:rPr>
                  <a:t>A</a:t>
                </a:r>
                <a:r>
                  <a:rPr lang="en-US" sz="2100" dirty="0" smtClean="0">
                    <a:solidFill>
                      <a:srgbClr val="FF0000"/>
                    </a:solidFill>
                  </a:rPr>
                  <a:t>: The answer is </a:t>
                </a:r>
                <a14:m>
                  <m:oMath xmlns:m="http://schemas.openxmlformats.org/officeDocument/2006/math">
                    <m:r>
                      <a:rPr lang="en-US" sz="2100" i="1" dirty="0" smtClean="0">
                        <a:solidFill>
                          <a:srgbClr val="FF0000"/>
                        </a:solidFill>
                        <a:latin typeface="Cambria Math"/>
                      </a:rPr>
                      <m:t>[7</m:t>
                    </m:r>
                    <m:r>
                      <a:rPr lang="en-US" sz="2100" i="1" dirty="0" smtClean="0">
                        <a:solidFill>
                          <a:srgbClr val="FF0000"/>
                        </a:solidFill>
                        <a:latin typeface="Cambria Math"/>
                      </a:rPr>
                      <m:t>𝑥</m:t>
                    </m:r>
                    <m:r>
                      <a:rPr lang="en-US" sz="2100" i="1" dirty="0" smtClean="0">
                        <a:solidFill>
                          <a:srgbClr val="FF0000"/>
                        </a:solidFill>
                        <a:latin typeface="Cambria Math"/>
                      </a:rPr>
                      <m:t>7]</m:t>
                    </m:r>
                  </m:oMath>
                </a14:m>
                <a:endParaRPr lang="en-US" sz="2100" dirty="0" smtClean="0">
                  <a:solidFill>
                    <a:srgbClr val="FF0000"/>
                  </a:solidFill>
                </a:endParaRPr>
              </a:p>
            </p:txBody>
          </p:sp>
        </mc:Choice>
        <mc:Fallback xmlns="">
          <p:sp>
            <p:nvSpPr>
              <p:cNvPr id="12" name="Rectangle 4"/>
              <p:cNvSpPr>
                <a:spLocks noRot="1" noChangeAspect="1" noMove="1" noResize="1" noEditPoints="1" noAdjustHandles="1" noChangeArrowheads="1" noChangeShapeType="1" noTextEdit="1"/>
              </p:cNvSpPr>
              <p:nvPr/>
            </p:nvSpPr>
            <p:spPr bwMode="auto">
              <a:xfrm>
                <a:off x="150628" y="4496594"/>
                <a:ext cx="3505200" cy="704056"/>
              </a:xfrm>
              <a:prstGeom prst="rect">
                <a:avLst/>
              </a:prstGeom>
              <a:blipFill rotWithShape="1">
                <a:blip r:embed="rId7"/>
                <a:stretch>
                  <a:fillRect l="-4696" t="-121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9922019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887538"/>
                <a:ext cx="3505200" cy="704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What is the receptive field of three </a:t>
                </a:r>
                <a14:m>
                  <m:oMath xmlns:m="http://schemas.openxmlformats.org/officeDocument/2006/math">
                    <m:r>
                      <a:rPr lang="en-US" sz="2100" i="1" dirty="0" smtClean="0">
                        <a:solidFill>
                          <a:srgbClr val="FF0000"/>
                        </a:solidFill>
                        <a:latin typeface="Cambria Math"/>
                      </a:rPr>
                      <m:t>3</m:t>
                    </m:r>
                    <m:r>
                      <a:rPr lang="en-US" sz="2100" i="1" dirty="0" smtClean="0">
                        <a:solidFill>
                          <a:srgbClr val="FF0000"/>
                        </a:solidFill>
                        <a:latin typeface="Cambria Math"/>
                      </a:rPr>
                      <m:t>𝑥</m:t>
                    </m:r>
                    <m:r>
                      <a:rPr lang="en-US" sz="2100" i="1" dirty="0" smtClean="0">
                        <a:solidFill>
                          <a:srgbClr val="FF0000"/>
                        </a:solidFill>
                        <a:latin typeface="Cambria Math"/>
                      </a:rPr>
                      <m:t>3 </m:t>
                    </m:r>
                    <m:r>
                      <a:rPr lang="en-US" sz="2100" i="1" dirty="0" smtClean="0">
                        <a:solidFill>
                          <a:srgbClr val="FF0000"/>
                        </a:solidFill>
                        <a:latin typeface="Cambria Math"/>
                      </a:rPr>
                      <m:t>𝐶𝑜𝑛𝑣</m:t>
                    </m:r>
                  </m:oMath>
                </a14:m>
                <a:r>
                  <a:rPr lang="en-US" sz="2100" dirty="0" smtClean="0">
                    <a:solidFill>
                      <a:srgbClr val="FF0000"/>
                    </a:solidFill>
                  </a:rPr>
                  <a:t>?</a:t>
                </a: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887538"/>
                <a:ext cx="3505200" cy="704056"/>
              </a:xfrm>
              <a:prstGeom prst="rect">
                <a:avLst/>
              </a:prstGeom>
              <a:blipFill rotWithShape="1">
                <a:blip r:embed="rId4"/>
                <a:stretch>
                  <a:fillRect l="-4522" t="-12174" r="-4522" b="-147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4277" t="2300" r="1"/>
          <a:stretch/>
        </p:blipFill>
        <p:spPr bwMode="auto">
          <a:xfrm>
            <a:off x="7728096" y="961628"/>
            <a:ext cx="1263503"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35627"/>
          <a:stretch/>
        </p:blipFill>
        <p:spPr bwMode="auto">
          <a:xfrm>
            <a:off x="152400" y="2733746"/>
            <a:ext cx="4394042" cy="987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p:cNvSpPr/>
              <p:nvPr/>
            </p:nvSpPr>
            <p:spPr>
              <a:xfrm>
                <a:off x="59246" y="3886994"/>
                <a:ext cx="573195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a:rPr>
                        <m:t>𝑅𝐹</m:t>
                      </m:r>
                      <m:d>
                        <m:dPr>
                          <m:ctrlPr>
                            <a:rPr lang="en-US" sz="1600" i="1" dirty="0" smtClean="0">
                              <a:latin typeface="Cambria Math"/>
                            </a:rPr>
                          </m:ctrlPr>
                        </m:dPr>
                        <m:e>
                          <m:r>
                            <a:rPr lang="en-US" sz="1600" i="1" dirty="0" smtClean="0">
                              <a:latin typeface="Cambria Math"/>
                            </a:rPr>
                            <m:t>𝐶𝑜𝑚𝑏𝑖𝑛𝑒𝑑</m:t>
                          </m:r>
                        </m:e>
                      </m:d>
                      <m:r>
                        <a:rPr lang="en-US" sz="1600" i="1" dirty="0" smtClean="0">
                          <a:latin typeface="Cambria Math"/>
                        </a:rPr>
                        <m:t>=</m:t>
                      </m:r>
                      <m:r>
                        <a:rPr lang="en-US" sz="1600" i="1" dirty="0" smtClean="0">
                          <a:latin typeface="Cambria Math"/>
                        </a:rPr>
                        <m:t>𝑅𝐹</m:t>
                      </m:r>
                      <m:d>
                        <m:dPr>
                          <m:ctrlPr>
                            <a:rPr lang="en-US" sz="1600" i="1" dirty="0" smtClean="0">
                              <a:latin typeface="Cambria Math"/>
                            </a:rPr>
                          </m:ctrlPr>
                        </m:dPr>
                        <m:e>
                          <m:r>
                            <a:rPr lang="en-US" sz="1600" i="1" dirty="0" smtClean="0">
                              <a:latin typeface="Cambria Math"/>
                            </a:rPr>
                            <m:t>𝐶𝑜𝑛𝑣</m:t>
                          </m:r>
                          <m:r>
                            <a:rPr lang="en-US" sz="1600" i="1" dirty="0" smtClean="0">
                              <a:latin typeface="Cambria Math"/>
                            </a:rPr>
                            <m:t>1</m:t>
                          </m:r>
                        </m:e>
                      </m:d>
                      <m:r>
                        <a:rPr lang="en-US" sz="1600" i="1" dirty="0" smtClean="0">
                          <a:latin typeface="Cambria Math"/>
                        </a:rPr>
                        <m:t>+</m:t>
                      </m:r>
                      <m:r>
                        <a:rPr lang="en-US" sz="1600" i="1" dirty="0" smtClean="0">
                          <a:latin typeface="Cambria Math"/>
                        </a:rPr>
                        <m:t>𝑅𝐹</m:t>
                      </m:r>
                      <m:d>
                        <m:dPr>
                          <m:ctrlPr>
                            <a:rPr lang="en-US" sz="1600" i="1" dirty="0" smtClean="0">
                              <a:latin typeface="Cambria Math"/>
                            </a:rPr>
                          </m:ctrlPr>
                        </m:dPr>
                        <m:e>
                          <m:r>
                            <a:rPr lang="en-US" sz="1600" i="1" dirty="0" smtClean="0">
                              <a:latin typeface="Cambria Math"/>
                            </a:rPr>
                            <m:t>𝐶𝑜𝑛𝑣</m:t>
                          </m:r>
                          <m:r>
                            <a:rPr lang="en-US" sz="1600" i="1" dirty="0" smtClean="0">
                              <a:latin typeface="Cambria Math"/>
                            </a:rPr>
                            <m:t>2</m:t>
                          </m:r>
                        </m:e>
                      </m:d>
                      <m:r>
                        <a:rPr lang="en-US" sz="1600" b="0" i="1" dirty="0" smtClean="0">
                          <a:latin typeface="Cambria Math"/>
                        </a:rPr>
                        <m:t>+</m:t>
                      </m:r>
                      <m:r>
                        <a:rPr lang="en-US" sz="1600" i="1" dirty="0">
                          <a:latin typeface="Cambria Math"/>
                        </a:rPr>
                        <m:t>𝑅𝐹</m:t>
                      </m:r>
                      <m:r>
                        <a:rPr lang="en-US" sz="1600" i="1" dirty="0">
                          <a:latin typeface="Cambria Math"/>
                        </a:rPr>
                        <m:t>(</m:t>
                      </m:r>
                      <m:r>
                        <a:rPr lang="en-US" sz="1600" i="1" dirty="0">
                          <a:latin typeface="Cambria Math"/>
                        </a:rPr>
                        <m:t>𝐶𝑜𝑛𝑣</m:t>
                      </m:r>
                      <m:r>
                        <a:rPr lang="en-US" sz="1600" b="0" i="1" dirty="0" smtClean="0">
                          <a:latin typeface="Cambria Math"/>
                        </a:rPr>
                        <m:t>3</m:t>
                      </m:r>
                      <m:r>
                        <a:rPr lang="en-US" sz="1600" i="1" dirty="0">
                          <a:latin typeface="Cambria Math"/>
                        </a:rPr>
                        <m:t>)</m:t>
                      </m:r>
                      <m:r>
                        <a:rPr lang="en-US" sz="1600" i="1" dirty="0" smtClean="0">
                          <a:latin typeface="Cambria Math"/>
                        </a:rPr>
                        <m:t>−</m:t>
                      </m:r>
                      <m:r>
                        <a:rPr lang="en-US" sz="1600" b="0" i="1" dirty="0" smtClean="0">
                          <a:latin typeface="Cambria Math"/>
                        </a:rPr>
                        <m:t>2</m:t>
                      </m:r>
                    </m:oMath>
                  </m:oMathPara>
                </a14:m>
                <a:endParaRPr lang="en-US" sz="1600" dirty="0"/>
              </a:p>
            </p:txBody>
          </p:sp>
        </mc:Choice>
        <mc:Fallback xmlns="">
          <p:sp>
            <p:nvSpPr>
              <p:cNvPr id="2" name="Rectangle 1"/>
              <p:cNvSpPr>
                <a:spLocks noRot="1" noChangeAspect="1" noMove="1" noResize="1" noEditPoints="1" noAdjustHandles="1" noChangeArrowheads="1" noChangeShapeType="1" noTextEdit="1"/>
              </p:cNvSpPr>
              <p:nvPr/>
            </p:nvSpPr>
            <p:spPr>
              <a:xfrm>
                <a:off x="59246" y="3886994"/>
                <a:ext cx="5731954" cy="338554"/>
              </a:xfrm>
              <a:prstGeom prst="rect">
                <a:avLst/>
              </a:prstGeom>
              <a:blipFill rotWithShape="1">
                <a:blip r:embed="rId7"/>
                <a:stretch>
                  <a:fillRect t="-5455" r="-42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6200" y="4267994"/>
                <a:ext cx="1981200" cy="8309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a:rPr>
                        <m:t>𝑅𝐹</m:t>
                      </m:r>
                      <m:r>
                        <a:rPr lang="en-US" sz="1600" i="1" dirty="0" smtClean="0">
                          <a:latin typeface="Cambria Math"/>
                        </a:rPr>
                        <m:t>(</m:t>
                      </m:r>
                      <m:r>
                        <a:rPr lang="en-US" sz="1600" i="1" dirty="0" smtClean="0">
                          <a:latin typeface="Cambria Math"/>
                        </a:rPr>
                        <m:t>𝐶𝑜𝑛𝑣</m:t>
                      </m:r>
                      <m:r>
                        <a:rPr lang="en-US" sz="1600" i="1" dirty="0" smtClean="0">
                          <a:latin typeface="Cambria Math"/>
                        </a:rPr>
                        <m:t>1) = 3</m:t>
                      </m:r>
                      <m:r>
                        <a:rPr lang="en-US" sz="1600" i="1" dirty="0" smtClean="0">
                          <a:latin typeface="Cambria Math"/>
                        </a:rPr>
                        <m:t>𝑥</m:t>
                      </m:r>
                      <m:r>
                        <a:rPr lang="en-US" sz="1600" i="1" dirty="0" smtClean="0">
                          <a:latin typeface="Cambria Math"/>
                        </a:rPr>
                        <m:t>3 </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dirty="0" smtClean="0">
                          <a:latin typeface="Cambria Math"/>
                        </a:rPr>
                        <m:t>𝑅𝐹</m:t>
                      </m:r>
                      <m:d>
                        <m:dPr>
                          <m:ctrlPr>
                            <a:rPr lang="en-US" sz="1600" i="1" dirty="0" smtClean="0">
                              <a:latin typeface="Cambria Math"/>
                            </a:rPr>
                          </m:ctrlPr>
                        </m:dPr>
                        <m:e>
                          <m:r>
                            <a:rPr lang="en-US" sz="1600" i="1" dirty="0" smtClean="0">
                              <a:latin typeface="Cambria Math"/>
                            </a:rPr>
                            <m:t>𝐶𝑜𝑛𝑣</m:t>
                          </m:r>
                          <m:r>
                            <a:rPr lang="en-US" sz="1600" b="0" i="1" dirty="0" smtClean="0">
                              <a:latin typeface="Cambria Math"/>
                            </a:rPr>
                            <m:t>2</m:t>
                          </m:r>
                        </m:e>
                      </m:d>
                      <m:r>
                        <a:rPr lang="en-US" sz="1600" i="1" dirty="0" smtClean="0">
                          <a:latin typeface="Cambria Math"/>
                        </a:rPr>
                        <m:t> = 3</m:t>
                      </m:r>
                      <m:r>
                        <a:rPr lang="en-US" sz="1600" i="1" dirty="0" smtClean="0">
                          <a:latin typeface="Cambria Math"/>
                        </a:rPr>
                        <m:t>𝑥</m:t>
                      </m:r>
                      <m:r>
                        <a:rPr lang="en-US" sz="1600" i="1" dirty="0" smtClean="0">
                          <a:latin typeface="Cambria Math"/>
                        </a:rPr>
                        <m:t>3</m:t>
                      </m:r>
                    </m:oMath>
                  </m:oMathPara>
                </a14:m>
                <a:endParaRPr lang="en-US" sz="1600" dirty="0" smtClean="0"/>
              </a:p>
              <a:p>
                <a:pPr/>
                <a14:m>
                  <m:oMathPara xmlns:m="http://schemas.openxmlformats.org/officeDocument/2006/math">
                    <m:oMathParaPr>
                      <m:jc m:val="centerGroup"/>
                    </m:oMathParaPr>
                    <m:oMath xmlns:m="http://schemas.openxmlformats.org/officeDocument/2006/math">
                      <m:r>
                        <a:rPr lang="en-US" sz="1600" i="1" dirty="0">
                          <a:latin typeface="Cambria Math"/>
                        </a:rPr>
                        <m:t>𝑅𝐹</m:t>
                      </m:r>
                      <m:r>
                        <a:rPr lang="en-US" sz="1600" i="1" dirty="0">
                          <a:latin typeface="Cambria Math"/>
                        </a:rPr>
                        <m:t>(</m:t>
                      </m:r>
                      <m:r>
                        <a:rPr lang="en-US" sz="1600" i="1" dirty="0">
                          <a:latin typeface="Cambria Math"/>
                        </a:rPr>
                        <m:t>𝐶𝑜𝑛𝑣</m:t>
                      </m:r>
                      <m:r>
                        <a:rPr lang="en-US" sz="1600" b="0" i="1" dirty="0" smtClean="0">
                          <a:latin typeface="Cambria Math"/>
                        </a:rPr>
                        <m:t>3</m:t>
                      </m:r>
                      <m:r>
                        <a:rPr lang="en-US" sz="1600" i="1" dirty="0">
                          <a:latin typeface="Cambria Math"/>
                        </a:rPr>
                        <m:t>)  = 3</m:t>
                      </m:r>
                      <m:r>
                        <a:rPr lang="en-US" sz="1600" i="1" dirty="0">
                          <a:latin typeface="Cambria Math"/>
                        </a:rPr>
                        <m:t>𝑥</m:t>
                      </m:r>
                      <m:r>
                        <a:rPr lang="en-US" sz="1600" i="1" dirty="0">
                          <a:latin typeface="Cambria Math"/>
                        </a:rPr>
                        <m:t>3</m:t>
                      </m:r>
                    </m:oMath>
                  </m:oMathPara>
                </a14:m>
                <a:endParaRPr lang="en-US" sz="1600" dirty="0"/>
              </a:p>
            </p:txBody>
          </p:sp>
        </mc:Choice>
        <mc:Fallback xmlns="">
          <p:sp>
            <p:nvSpPr>
              <p:cNvPr id="3" name="Rectangle 2"/>
              <p:cNvSpPr>
                <a:spLocks noRot="1" noChangeAspect="1" noMove="1" noResize="1" noEditPoints="1" noAdjustHandles="1" noChangeArrowheads="1" noChangeShapeType="1" noTextEdit="1"/>
              </p:cNvSpPr>
              <p:nvPr/>
            </p:nvSpPr>
            <p:spPr>
              <a:xfrm>
                <a:off x="76200" y="4267994"/>
                <a:ext cx="1981200" cy="830997"/>
              </a:xfrm>
              <a:prstGeom prst="rect">
                <a:avLst/>
              </a:prstGeom>
              <a:blipFill rotWithShape="1">
                <a:blip r:embed="rId8"/>
                <a:stretch>
                  <a:fillRect t="-2206" r="-184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6074" y="5182394"/>
                <a:ext cx="4846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rPr>
                        <m:t>𝑅𝐹</m:t>
                      </m:r>
                      <m:r>
                        <a:rPr lang="en-US" i="1" dirty="0" smtClean="0">
                          <a:latin typeface="Cambria Math"/>
                        </a:rPr>
                        <m:t>(</m:t>
                      </m:r>
                      <m:r>
                        <a:rPr lang="en-US" i="1" dirty="0" smtClean="0">
                          <a:latin typeface="Cambria Math"/>
                        </a:rPr>
                        <m:t>𝐶𝑜𝑚𝑏𝑖𝑛𝑒𝑑</m:t>
                      </m:r>
                      <m:r>
                        <a:rPr lang="en-US" i="1" dirty="0" smtClean="0">
                          <a:latin typeface="Cambria Math"/>
                        </a:rPr>
                        <m:t>)=3</m:t>
                      </m:r>
                      <m:r>
                        <a:rPr lang="en-US" i="1" dirty="0" smtClean="0">
                          <a:latin typeface="Cambria Math"/>
                        </a:rPr>
                        <m:t>𝑥</m:t>
                      </m:r>
                      <m:r>
                        <a:rPr lang="en-US" i="1" dirty="0" smtClean="0">
                          <a:latin typeface="Cambria Math"/>
                        </a:rPr>
                        <m:t>3+3</m:t>
                      </m:r>
                      <m:r>
                        <a:rPr lang="en-US" i="1" dirty="0" smtClean="0">
                          <a:latin typeface="Cambria Math"/>
                        </a:rPr>
                        <m:t>𝑥</m:t>
                      </m:r>
                      <m:r>
                        <a:rPr lang="en-US" i="1" dirty="0" smtClean="0">
                          <a:latin typeface="Cambria Math"/>
                        </a:rPr>
                        <m:t>3+3</m:t>
                      </m:r>
                      <m:r>
                        <a:rPr lang="en-US" i="1" dirty="0" smtClean="0">
                          <a:latin typeface="Cambria Math"/>
                        </a:rPr>
                        <m:t>𝑥</m:t>
                      </m:r>
                      <m:r>
                        <a:rPr lang="en-US" i="1" dirty="0" smtClean="0">
                          <a:latin typeface="Cambria Math"/>
                        </a:rPr>
                        <m:t>3−2=7</m:t>
                      </m:r>
                      <m:r>
                        <a:rPr lang="en-US" i="1" dirty="0" smtClean="0">
                          <a:latin typeface="Cambria Math"/>
                        </a:rPr>
                        <m:t>𝑥</m:t>
                      </m:r>
                      <m:r>
                        <a:rPr lang="en-US" i="1" dirty="0">
                          <a:latin typeface="Cambria Math"/>
                        </a:rPr>
                        <m:t>7</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6074" y="5182394"/>
                <a:ext cx="4846520" cy="369332"/>
              </a:xfrm>
              <a:prstGeom prst="rect">
                <a:avLst/>
              </a:prstGeom>
              <a:blipFill rotWithShape="1">
                <a:blip r:embed="rId9"/>
                <a:stretch>
                  <a:fillRect t="-8197" r="-1132" b="-24590"/>
                </a:stretch>
              </a:blipFill>
            </p:spPr>
            <p:txBody>
              <a:bodyPr/>
              <a:lstStyle/>
              <a:p>
                <a:r>
                  <a:rPr lang="en-US">
                    <a:noFill/>
                  </a:rPr>
                  <a:t> </a:t>
                </a:r>
              </a:p>
            </p:txBody>
          </p:sp>
        </mc:Fallback>
      </mc:AlternateContent>
      <p:sp>
        <p:nvSpPr>
          <p:cNvPr id="8" name="Rectangle 7"/>
          <p:cNvSpPr/>
          <p:nvPr/>
        </p:nvSpPr>
        <p:spPr>
          <a:xfrm>
            <a:off x="5020338" y="5367060"/>
            <a:ext cx="2743200" cy="923330"/>
          </a:xfrm>
          <a:prstGeom prst="rect">
            <a:avLst/>
          </a:prstGeom>
        </p:spPr>
        <p:txBody>
          <a:bodyPr wrap="square">
            <a:spAutoFit/>
          </a:bodyPr>
          <a:lstStyle/>
          <a:p>
            <a:r>
              <a:rPr lang="en-US" dirty="0">
                <a:solidFill>
                  <a:srgbClr val="FF0000"/>
                </a:solidFill>
              </a:rPr>
              <a:t>The "- </a:t>
            </a:r>
            <a:r>
              <a:rPr lang="en-US" dirty="0" smtClean="0">
                <a:solidFill>
                  <a:srgbClr val="FF0000"/>
                </a:solidFill>
              </a:rPr>
              <a:t>2" </a:t>
            </a:r>
            <a:r>
              <a:rPr lang="en-US" dirty="0">
                <a:solidFill>
                  <a:srgbClr val="FF0000"/>
                </a:solidFill>
              </a:rPr>
              <a:t>term accounts for the overlap between the receptive fields.</a:t>
            </a:r>
          </a:p>
        </p:txBody>
      </p:sp>
      <p:sp>
        <p:nvSpPr>
          <p:cNvPr id="9" name="Rectangle 8"/>
          <p:cNvSpPr/>
          <p:nvPr/>
        </p:nvSpPr>
        <p:spPr>
          <a:xfrm>
            <a:off x="4366434" y="1210472"/>
            <a:ext cx="3361662" cy="1477328"/>
          </a:xfrm>
          <a:prstGeom prst="rect">
            <a:avLst/>
          </a:prstGeom>
        </p:spPr>
        <p:txBody>
          <a:bodyPr wrap="square">
            <a:spAutoFit/>
          </a:bodyPr>
          <a:lstStyle/>
          <a:p>
            <a:r>
              <a:rPr lang="en-US" dirty="0"/>
              <a:t>The receptive field of Conv2 is not just in terms of the original input x but also includes the receptive field of </a:t>
            </a:r>
            <a:r>
              <a:rPr lang="en-US" dirty="0" smtClean="0"/>
              <a:t>Conv1, and also applies to Conv3</a:t>
            </a:r>
            <a:endParaRPr lang="en-US" dirty="0"/>
          </a:p>
        </p:txBody>
      </p:sp>
    </p:spTree>
    <p:extLst>
      <p:ext uri="{BB962C8B-B14F-4D97-AF65-F5344CB8AC3E}">
        <p14:creationId xmlns:p14="http://schemas.microsoft.com/office/powerpoint/2010/main" val="37549847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p:nvPr/>
        </p:nvSpPr>
        <p:spPr>
          <a:xfrm>
            <a:off x="1209675" y="627063"/>
            <a:ext cx="4276725" cy="592931"/>
          </a:xfrm>
          <a:prstGeom prst="rect">
            <a:avLst/>
          </a:prstGeom>
          <a:noFill/>
          <a:ln w="9525">
            <a:noFill/>
          </a:ln>
        </p:spPr>
        <p:txBody>
          <a:bodyPr wrap="none" lIns="0" tIns="0" rIns="0" bIns="0"/>
          <a:lstStyle/>
          <a:p>
            <a:pPr eaLnBrk="1" hangingPunct="1">
              <a:spcAft>
                <a:spcPts val="7775"/>
              </a:spcAft>
            </a:pPr>
            <a:r>
              <a:rPr lang="en-US" sz="3500" b="1" dirty="0" smtClean="0">
                <a:solidFill>
                  <a:srgbClr val="A2AC00"/>
                </a:solidFill>
                <a:latin typeface="Arial" panose="020B0604020202020204" pitchFamily="34" charset="0"/>
              </a:rPr>
              <a:t>Learning Outcomes</a:t>
            </a:r>
            <a:endParaRPr sz="35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8" name="Text Box 8"/>
          <p:cNvSpPr txBox="1"/>
          <p:nvPr/>
        </p:nvSpPr>
        <p:spPr>
          <a:xfrm>
            <a:off x="304801" y="1518920"/>
            <a:ext cx="8686800" cy="5318379"/>
          </a:xfrm>
          <a:prstGeom prst="rect">
            <a:avLst/>
          </a:prstGeom>
          <a:noFill/>
        </p:spPr>
        <p:txBody>
          <a:bodyPr wrap="square" rtlCol="0">
            <a:spAutoFit/>
          </a:bodyPr>
          <a:lstStyle/>
          <a:p>
            <a:pPr marL="514350" indent="-514350" algn="just">
              <a:lnSpc>
                <a:spcPct val="130000"/>
              </a:lnSpc>
              <a:spcBef>
                <a:spcPts val="600"/>
              </a:spcBef>
              <a:buFont typeface="Wingdings" panose="05000000000000000000" charset="0"/>
              <a:buAutoNum type="arabicPeriod"/>
            </a:pPr>
            <a:r>
              <a:rPr lang="en-US" sz="2000" kern="0" dirty="0" smtClean="0">
                <a:latin typeface="Times New Roman" pitchFamily="18" charset="0"/>
                <a:ea typeface="Microsoft YaHei" panose="020B0503020204020204" pitchFamily="34" charset="-122"/>
                <a:cs typeface="Times New Roman" pitchFamily="18" charset="0"/>
                <a:sym typeface="+mn-lt"/>
              </a:rPr>
              <a:t>Students will understand how </a:t>
            </a:r>
            <a:r>
              <a:rPr lang="en-US" sz="2000" dirty="0" smtClean="0">
                <a:latin typeface="Times New Roman" pitchFamily="18" charset="0"/>
                <a:cs typeface="Times New Roman" pitchFamily="18" charset="0"/>
              </a:rPr>
              <a:t>to </a:t>
            </a:r>
            <a:r>
              <a:rPr lang="en-US" sz="2000" dirty="0">
                <a:latin typeface="Times New Roman" pitchFamily="18" charset="0"/>
                <a:cs typeface="Times New Roman" pitchFamily="18" charset="0"/>
              </a:rPr>
              <a:t>choose the right </a:t>
            </a:r>
            <a:r>
              <a:rPr lang="en-US" sz="2000" dirty="0" smtClean="0">
                <a:latin typeface="Times New Roman" pitchFamily="18" charset="0"/>
                <a:cs typeface="Times New Roman" pitchFamily="18" charset="0"/>
              </a:rPr>
              <a:t>CNN model </a:t>
            </a:r>
            <a:r>
              <a:rPr lang="en-US" sz="2000" dirty="0">
                <a:latin typeface="Times New Roman" pitchFamily="18" charset="0"/>
                <a:cs typeface="Times New Roman" pitchFamily="18" charset="0"/>
              </a:rPr>
              <a:t>for different tasks and comprehend the evolution of deep </a:t>
            </a:r>
            <a:r>
              <a:rPr lang="en-US" sz="2000" dirty="0" smtClean="0">
                <a:latin typeface="Times New Roman" pitchFamily="18" charset="0"/>
                <a:cs typeface="Times New Roman" pitchFamily="18" charset="0"/>
              </a:rPr>
              <a:t>learning</a:t>
            </a:r>
          </a:p>
          <a:p>
            <a:pPr marL="514350" indent="-514350" algn="just">
              <a:lnSpc>
                <a:spcPct val="130000"/>
              </a:lnSpc>
              <a:spcBef>
                <a:spcPts val="600"/>
              </a:spcBef>
              <a:buFont typeface="Wingdings" panose="05000000000000000000" charset="0"/>
              <a:buAutoNum type="arabicPeriod"/>
            </a:pPr>
            <a:r>
              <a:rPr lang="en-US" sz="2000" kern="0" dirty="0">
                <a:latin typeface="Times New Roman" pitchFamily="18" charset="0"/>
                <a:ea typeface="Microsoft YaHei" panose="020B0503020204020204" pitchFamily="34" charset="-122"/>
                <a:cs typeface="Times New Roman" pitchFamily="18" charset="0"/>
                <a:sym typeface="+mn-lt"/>
              </a:rPr>
              <a:t>Students will understand </a:t>
            </a:r>
            <a:r>
              <a:rPr lang="en-US" sz="2000" dirty="0" smtClean="0">
                <a:latin typeface="Times New Roman" pitchFamily="18" charset="0"/>
                <a:cs typeface="Times New Roman" pitchFamily="18" charset="0"/>
                <a:sym typeface="+mn-lt"/>
              </a:rPr>
              <a:t>the i</a:t>
            </a:r>
            <a:r>
              <a:rPr lang="en-US" sz="2000" dirty="0" smtClean="0">
                <a:latin typeface="Times New Roman" pitchFamily="18" charset="0"/>
                <a:cs typeface="Times New Roman" pitchFamily="18" charset="0"/>
              </a:rPr>
              <a:t>nfluence of early </a:t>
            </a:r>
            <a:r>
              <a:rPr lang="en-US" sz="2000" dirty="0">
                <a:latin typeface="Times New Roman" pitchFamily="18" charset="0"/>
                <a:cs typeface="Times New Roman" pitchFamily="18" charset="0"/>
              </a:rPr>
              <a:t>CNN </a:t>
            </a:r>
            <a:r>
              <a:rPr lang="en-US" sz="2000" dirty="0" smtClean="0">
                <a:latin typeface="Times New Roman" pitchFamily="18" charset="0"/>
                <a:cs typeface="Times New Roman" pitchFamily="18" charset="0"/>
              </a:rPr>
              <a:t>design (LeNet-5) on </a:t>
            </a:r>
            <a:r>
              <a:rPr lang="en-US" sz="2000" dirty="0">
                <a:latin typeface="Times New Roman" pitchFamily="18" charset="0"/>
                <a:cs typeface="Times New Roman" pitchFamily="18" charset="0"/>
              </a:rPr>
              <a:t>deep learning </a:t>
            </a:r>
            <a:r>
              <a:rPr lang="en-US" sz="2000" dirty="0" smtClean="0">
                <a:latin typeface="Times New Roman" pitchFamily="18" charset="0"/>
                <a:cs typeface="Times New Roman" pitchFamily="18" charset="0"/>
              </a:rPr>
              <a:t>advancement</a:t>
            </a:r>
            <a:r>
              <a:rPr lang="en-US" sz="2000" kern="0" dirty="0" smtClean="0">
                <a:latin typeface="Times New Roman" pitchFamily="18" charset="0"/>
                <a:ea typeface="Microsoft YaHei" panose="020B0503020204020204" pitchFamily="34" charset="-122"/>
                <a:cs typeface="Times New Roman" pitchFamily="18" charset="0"/>
                <a:sym typeface="+mn-lt"/>
              </a:rPr>
              <a:t>.</a:t>
            </a:r>
            <a:endParaRPr lang="en-US" sz="2000" kern="0" dirty="0">
              <a:latin typeface="Times New Roman" pitchFamily="18" charset="0"/>
              <a:ea typeface="Microsoft YaHei" panose="020B0503020204020204" pitchFamily="34" charset="-122"/>
              <a:cs typeface="Times New Roman" pitchFamily="18" charset="0"/>
              <a:sym typeface="+mn-lt"/>
            </a:endParaRPr>
          </a:p>
          <a:p>
            <a:pPr marL="514350" indent="-514350" algn="just">
              <a:lnSpc>
                <a:spcPct val="130000"/>
              </a:lnSpc>
              <a:spcBef>
                <a:spcPts val="600"/>
              </a:spcBef>
              <a:buFont typeface="Wingdings" panose="05000000000000000000" charset="0"/>
              <a:buAutoNum type="arabicPeriod"/>
            </a:pPr>
            <a:r>
              <a:rPr lang="en-US" sz="2000" kern="0" dirty="0" smtClean="0">
                <a:latin typeface="Times New Roman" pitchFamily="18" charset="0"/>
                <a:ea typeface="Microsoft YaHei" panose="020B0503020204020204" pitchFamily="34" charset="-122"/>
                <a:cs typeface="Times New Roman" pitchFamily="18" charset="0"/>
                <a:sym typeface="+mn-lt"/>
              </a:rPr>
              <a:t>Understand how </a:t>
            </a:r>
            <a:r>
              <a:rPr lang="en-US" sz="2000" dirty="0" smtClean="0">
                <a:latin typeface="Times New Roman" pitchFamily="18" charset="0"/>
                <a:cs typeface="Times New Roman" pitchFamily="18" charset="0"/>
              </a:rPr>
              <a:t>ImageNet </a:t>
            </a:r>
            <a:r>
              <a:rPr lang="en-US" sz="2000" dirty="0">
                <a:latin typeface="Times New Roman" pitchFamily="18" charset="0"/>
                <a:cs typeface="Times New Roman" pitchFamily="18" charset="0"/>
              </a:rPr>
              <a:t>highlights the significance of datasets in deep learning research and evaluation.</a:t>
            </a:r>
          </a:p>
          <a:p>
            <a:pPr marL="514350" indent="-514350" algn="just">
              <a:lnSpc>
                <a:spcPct val="130000"/>
              </a:lnSpc>
              <a:spcBef>
                <a:spcPts val="600"/>
              </a:spcBef>
              <a:buFont typeface="Wingdings" panose="05000000000000000000" charset="0"/>
              <a:buAutoNum type="arabicPeriod"/>
            </a:pPr>
            <a:r>
              <a:rPr lang="en-US" sz="2000" dirty="0" smtClean="0">
                <a:latin typeface="Times New Roman" pitchFamily="18" charset="0"/>
                <a:cs typeface="Times New Roman" pitchFamily="18" charset="0"/>
              </a:rPr>
              <a:t>Understanding </a:t>
            </a:r>
            <a:r>
              <a:rPr lang="en-US" sz="2000" dirty="0" err="1" smtClean="0">
                <a:latin typeface="Times New Roman" pitchFamily="18" charset="0"/>
                <a:cs typeface="Times New Roman" pitchFamily="18" charset="0"/>
              </a:rPr>
              <a:t>ZFNet</a:t>
            </a:r>
            <a:r>
              <a:rPr lang="en-US" sz="2000" dirty="0" smtClean="0">
                <a:latin typeface="Times New Roman" pitchFamily="18" charset="0"/>
                <a:cs typeface="Times New Roman" pitchFamily="18" charset="0"/>
              </a:rPr>
              <a:t> will help the students gain knowledge how </a:t>
            </a:r>
            <a:r>
              <a:rPr lang="en-US" sz="2000" dirty="0">
                <a:latin typeface="Times New Roman" pitchFamily="18" charset="0"/>
                <a:cs typeface="Times New Roman" pitchFamily="18" charset="0"/>
              </a:rPr>
              <a:t>minor adjustments to architecture can significantly impact CNN performance.</a:t>
            </a:r>
          </a:p>
          <a:p>
            <a:pPr marL="514350" indent="-514350" algn="just">
              <a:lnSpc>
                <a:spcPct val="130000"/>
              </a:lnSpc>
              <a:spcBef>
                <a:spcPts val="600"/>
              </a:spcBef>
              <a:buFont typeface="Wingdings" panose="05000000000000000000" charset="0"/>
              <a:buAutoNum type="arabicPeriod"/>
            </a:pPr>
            <a:r>
              <a:rPr lang="en-US" sz="2000" dirty="0" smtClean="0">
                <a:latin typeface="Times New Roman" pitchFamily="18" charset="0"/>
                <a:cs typeface="Times New Roman" pitchFamily="18" charset="0"/>
              </a:rPr>
              <a:t>Understand how </a:t>
            </a:r>
            <a:r>
              <a:rPr lang="en-US" sz="2000" dirty="0" err="1" smtClean="0">
                <a:latin typeface="Times New Roman" pitchFamily="18" charset="0"/>
                <a:cs typeface="Times New Roman" pitchFamily="18" charset="0"/>
              </a:rPr>
              <a:t>ResNet's</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residual </a:t>
            </a:r>
            <a:r>
              <a:rPr lang="en-US" sz="2000" dirty="0" smtClean="0">
                <a:latin typeface="Times New Roman" pitchFamily="18" charset="0"/>
                <a:cs typeface="Times New Roman" pitchFamily="18" charset="0"/>
              </a:rPr>
              <a:t>connections and inception driven-architectures  can address </a:t>
            </a:r>
            <a:r>
              <a:rPr lang="en-US" sz="2000" dirty="0">
                <a:latin typeface="Times New Roman" pitchFamily="18" charset="0"/>
                <a:cs typeface="Times New Roman" pitchFamily="18" charset="0"/>
              </a:rPr>
              <a:t>deep network </a:t>
            </a:r>
            <a:r>
              <a:rPr lang="en-US" sz="2000" dirty="0" smtClean="0">
                <a:latin typeface="Times New Roman" pitchFamily="18" charset="0"/>
                <a:cs typeface="Times New Roman" pitchFamily="18" charset="0"/>
              </a:rPr>
              <a:t>challenges and achieve computational </a:t>
            </a:r>
            <a:r>
              <a:rPr lang="en-US" sz="2000" dirty="0">
                <a:latin typeface="Times New Roman" pitchFamily="18" charset="0"/>
                <a:cs typeface="Times New Roman" pitchFamily="18" charset="0"/>
              </a:rPr>
              <a:t>efficiency.</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514350" indent="-514350" algn="just">
              <a:lnSpc>
                <a:spcPct val="130000"/>
              </a:lnSpc>
              <a:spcBef>
                <a:spcPts val="600"/>
              </a:spcBef>
              <a:buFont typeface="Wingdings" panose="05000000000000000000" charset="0"/>
              <a:buAutoNum type="arabicPeriod"/>
            </a:pPr>
            <a:endParaRPr lang="en-US" sz="2200" kern="0" dirty="0" smtClean="0">
              <a:latin typeface="Times New Roman" panose="02020603050405020304" charset="0"/>
              <a:ea typeface="Microsoft YaHei" panose="020B0503020204020204" pitchFamily="34" charset="-122"/>
              <a:cs typeface="Times New Roman" panose="02020603050405020304" charset="0"/>
              <a:sym typeface="+mn-lt"/>
            </a:endParaRPr>
          </a:p>
        </p:txBody>
      </p:sp>
    </p:spTree>
    <p:extLst>
      <p:ext uri="{BB962C8B-B14F-4D97-AF65-F5344CB8AC3E}">
        <p14:creationId xmlns:p14="http://schemas.microsoft.com/office/powerpoint/2010/main" val="16376870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887538"/>
                <a:ext cx="4648200" cy="399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Why use smaller filters? </a:t>
                </a:r>
                <a14:m>
                  <m:oMath xmlns:m="http://schemas.openxmlformats.org/officeDocument/2006/math">
                    <m:d>
                      <m:dPr>
                        <m:ctrlPr>
                          <a:rPr lang="en-US" sz="2100" i="1" smtClean="0">
                            <a:solidFill>
                              <a:srgbClr val="FF0000"/>
                            </a:solidFill>
                            <a:latin typeface="Cambria Math"/>
                          </a:rPr>
                        </m:ctrlPr>
                      </m:dPr>
                      <m:e>
                        <m:r>
                          <a:rPr lang="en-US" sz="2100" b="0" i="1" smtClean="0">
                            <a:solidFill>
                              <a:srgbClr val="FF0000"/>
                            </a:solidFill>
                            <a:latin typeface="Cambria Math"/>
                          </a:rPr>
                          <m:t>3</m:t>
                        </m:r>
                        <m:r>
                          <a:rPr lang="en-US" sz="2100" b="0" i="1" smtClean="0">
                            <a:solidFill>
                              <a:srgbClr val="FF0000"/>
                            </a:solidFill>
                            <a:latin typeface="Cambria Math"/>
                          </a:rPr>
                          <m:t>𝑥</m:t>
                        </m:r>
                        <m:r>
                          <a:rPr lang="en-US" sz="2100" b="0" i="1" smtClean="0">
                            <a:solidFill>
                              <a:srgbClr val="FF0000"/>
                            </a:solidFill>
                            <a:latin typeface="Cambria Math"/>
                          </a:rPr>
                          <m:t>3 </m:t>
                        </m:r>
                        <m:r>
                          <a:rPr lang="en-US" sz="2100" b="0" i="1" smtClean="0">
                            <a:solidFill>
                              <a:srgbClr val="FF0000"/>
                            </a:solidFill>
                            <a:latin typeface="Cambria Math"/>
                          </a:rPr>
                          <m:t>𝐶𝑜𝑛𝑣</m:t>
                        </m:r>
                      </m:e>
                    </m:d>
                  </m:oMath>
                </a14:m>
                <a:endParaRPr lang="en-US" sz="2100" dirty="0" smtClean="0">
                  <a:solidFill>
                    <a:srgbClr val="FF0000"/>
                  </a:solidFill>
                </a:endParaRP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887538"/>
                <a:ext cx="4648200" cy="399256"/>
              </a:xfrm>
              <a:prstGeom prst="rect">
                <a:avLst/>
              </a:prstGeom>
              <a:blipFill rotWithShape="1">
                <a:blip r:embed="rId4"/>
                <a:stretch>
                  <a:fillRect l="-3408" t="-21538" b="-2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4330" t="2300" r="1"/>
          <a:stretch/>
        </p:blipFill>
        <p:spPr bwMode="auto">
          <a:xfrm>
            <a:off x="7757337" y="961628"/>
            <a:ext cx="1260844"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362994"/>
            <a:ext cx="4343400" cy="236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6200" y="4815223"/>
            <a:ext cx="7010400" cy="1323439"/>
          </a:xfrm>
          <a:prstGeom prst="rect">
            <a:avLst/>
          </a:prstGeom>
        </p:spPr>
        <p:txBody>
          <a:bodyPr wrap="square">
            <a:spAutoFit/>
          </a:bodyPr>
          <a:lstStyle/>
          <a:p>
            <a:pPr algn="just"/>
            <a:r>
              <a:rPr lang="en-US" sz="2000" dirty="0">
                <a:latin typeface="Times New Roman" pitchFamily="18" charset="0"/>
                <a:cs typeface="Times New Roman" pitchFamily="18" charset="0"/>
              </a:rPr>
              <a:t>The increased non-linearity comes from having more activation functions applied across the </a:t>
            </a:r>
            <a:r>
              <a:rPr lang="en-US" sz="2000" dirty="0" smtClean="0">
                <a:latin typeface="Times New Roman" pitchFamily="18" charset="0"/>
                <a:cs typeface="Times New Roman" pitchFamily="18" charset="0"/>
              </a:rPr>
              <a:t>three </a:t>
            </a:r>
            <a:r>
              <a:rPr lang="en-US" sz="2000" dirty="0">
                <a:latin typeface="Times New Roman" pitchFamily="18" charset="0"/>
                <a:cs typeface="Times New Roman" pitchFamily="18" charset="0"/>
              </a:rPr>
              <a:t>layers, allowing the network to learn more complex and non-linear mappings from the input to the output.</a:t>
            </a:r>
          </a:p>
        </p:txBody>
      </p:sp>
    </p:spTree>
    <p:extLst>
      <p:ext uri="{BB962C8B-B14F-4D97-AF65-F5344CB8AC3E}">
        <p14:creationId xmlns:p14="http://schemas.microsoft.com/office/powerpoint/2010/main" val="38286456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9068" t="9708" r="25466"/>
          <a:stretch/>
        </p:blipFill>
        <p:spPr bwMode="auto">
          <a:xfrm>
            <a:off x="7816933" y="1354138"/>
            <a:ext cx="1250867" cy="4784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1" y="1219994"/>
            <a:ext cx="7653012" cy="475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9926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9068" t="9708" r="25466"/>
          <a:stretch/>
        </p:blipFill>
        <p:spPr bwMode="auto">
          <a:xfrm>
            <a:off x="7816933" y="1354138"/>
            <a:ext cx="1250867" cy="4784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915194"/>
            <a:ext cx="7391400" cy="526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51025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54" y="1067594"/>
            <a:ext cx="8923264"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595218"/>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092257"/>
            <a:ext cx="6968449" cy="477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991394"/>
            <a:ext cx="1862888" cy="4565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noChangeArrowheads="1"/>
          </p:cNvSpPr>
          <p:nvPr/>
        </p:nvSpPr>
        <p:spPr bwMode="auto">
          <a:xfrm>
            <a:off x="7162800" y="5791994"/>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b="1" dirty="0" smtClean="0">
                <a:solidFill>
                  <a:srgbClr val="00B0F0"/>
                </a:solidFill>
              </a:rPr>
              <a:t>Common names</a:t>
            </a:r>
          </a:p>
        </p:txBody>
      </p:sp>
      <p:cxnSp>
        <p:nvCxnSpPr>
          <p:cNvPr id="3" name="Straight Arrow Connector 2"/>
          <p:cNvCxnSpPr/>
          <p:nvPr/>
        </p:nvCxnSpPr>
        <p:spPr>
          <a:xfrm flipV="1">
            <a:off x="8229600" y="5410994"/>
            <a:ext cx="381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1683585"/>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030" t="3957" b="1508"/>
          <a:stretch/>
        </p:blipFill>
        <p:spPr bwMode="auto">
          <a:xfrm>
            <a:off x="4114800" y="991394"/>
            <a:ext cx="4976494" cy="521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459" y="2362994"/>
            <a:ext cx="3903141" cy="2537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8" name="Rectangle 7"/>
          <p:cNvSpPr>
            <a:spLocks noChangeArrowheads="1"/>
          </p:cNvSpPr>
          <p:nvPr/>
        </p:nvSpPr>
        <p:spPr bwMode="auto">
          <a:xfrm>
            <a:off x="304800" y="15065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p:spTree>
    <p:extLst>
      <p:ext uri="{BB962C8B-B14F-4D97-AF65-F5344CB8AC3E}">
        <p14:creationId xmlns:p14="http://schemas.microsoft.com/office/powerpoint/2010/main" val="1656177834"/>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8" name="Rectangle 7"/>
          <p:cNvSpPr>
            <a:spLocks noChangeArrowheads="1"/>
          </p:cNvSpPr>
          <p:nvPr/>
        </p:nvSpPr>
        <p:spPr bwMode="auto">
          <a:xfrm>
            <a:off x="304800" y="991394"/>
            <a:ext cx="8179594"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b="1" dirty="0" smtClean="0"/>
              <a:t>ImageNet Large Scale Visual Recognition Challenge  (ILSVRC) winners</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85" y="1524794"/>
            <a:ext cx="776457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6685745"/>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1" name="Rectangle 10"/>
          <p:cNvSpPr>
            <a:spLocks noChangeArrowheads="1"/>
          </p:cNvSpPr>
          <p:nvPr/>
        </p:nvSpPr>
        <p:spPr bwMode="auto">
          <a:xfrm>
            <a:off x="304800" y="1811338"/>
            <a:ext cx="5181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Deeper networks, with computational efficiency</a:t>
            </a:r>
            <a:endParaRPr lang="en-US" sz="2200" b="1" dirty="0" smtClean="0">
              <a:solidFill>
                <a:srgbClr val="FF0000"/>
              </a:solidFill>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972594"/>
            <a:ext cx="3460504" cy="1929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5270" t="20305" r="5372"/>
          <a:stretch/>
        </p:blipFill>
        <p:spPr bwMode="auto">
          <a:xfrm>
            <a:off x="3810000" y="2482540"/>
            <a:ext cx="3492005" cy="163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7784" t="3192" r="7586" b="2086"/>
          <a:stretch/>
        </p:blipFill>
        <p:spPr bwMode="auto">
          <a:xfrm>
            <a:off x="7352050" y="1032916"/>
            <a:ext cx="1639550" cy="5063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a:spLocks noChangeArrowheads="1"/>
          </p:cNvSpPr>
          <p:nvPr/>
        </p:nvSpPr>
        <p:spPr bwMode="auto">
          <a:xfrm>
            <a:off x="4624388" y="4119321"/>
            <a:ext cx="21574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Inception module</a:t>
            </a:r>
            <a:endParaRPr lang="en-US" sz="2200" b="1" dirty="0" smtClean="0"/>
          </a:p>
        </p:txBody>
      </p:sp>
    </p:spTree>
    <p:extLst>
      <p:ext uri="{BB962C8B-B14F-4D97-AF65-F5344CB8AC3E}">
        <p14:creationId xmlns:p14="http://schemas.microsoft.com/office/powerpoint/2010/main" val="1692052005"/>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270" t="20305" r="5372"/>
          <a:stretch/>
        </p:blipFill>
        <p:spPr bwMode="auto">
          <a:xfrm>
            <a:off x="3124200" y="2482540"/>
            <a:ext cx="3492005" cy="163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a:spLocks noChangeArrowheads="1"/>
          </p:cNvSpPr>
          <p:nvPr/>
        </p:nvSpPr>
        <p:spPr bwMode="auto">
          <a:xfrm>
            <a:off x="3962400" y="4119321"/>
            <a:ext cx="21574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Inception module</a:t>
            </a:r>
            <a:endParaRPr lang="en-US" sz="2200" b="1" dirty="0" smtClean="0"/>
          </a:p>
        </p:txBody>
      </p:sp>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791588"/>
            <a:ext cx="3124200" cy="139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745" t="3644" r="1011" b="1216"/>
          <a:stretch/>
        </p:blipFill>
        <p:spPr bwMode="auto">
          <a:xfrm>
            <a:off x="6629400" y="762794"/>
            <a:ext cx="2420500" cy="480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25680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3" name="Rectangle 12"/>
          <p:cNvSpPr>
            <a:spLocks noChangeArrowheads="1"/>
          </p:cNvSpPr>
          <p:nvPr/>
        </p:nvSpPr>
        <p:spPr bwMode="auto">
          <a:xfrm>
            <a:off x="1295400" y="4267994"/>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pic>
        <p:nvPicPr>
          <p:cNvPr id="1229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764" t="19945"/>
          <a:stretch/>
        </p:blipFill>
        <p:spPr bwMode="auto">
          <a:xfrm>
            <a:off x="152400" y="2392681"/>
            <a:ext cx="4950808" cy="17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648" y="1829594"/>
            <a:ext cx="3828752" cy="278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56113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p:nvPr/>
        </p:nvSpPr>
        <p:spPr>
          <a:xfrm>
            <a:off x="1209675" y="610394"/>
            <a:ext cx="2524125" cy="516731"/>
          </a:xfrm>
          <a:prstGeom prst="rect">
            <a:avLst/>
          </a:prstGeom>
          <a:noFill/>
          <a:ln w="9525">
            <a:noFill/>
          </a:ln>
        </p:spPr>
        <p:txBody>
          <a:bodyPr wrap="none" lIns="0" tIns="0" rIns="0" bIns="0"/>
          <a:lstStyle/>
          <a:p>
            <a:pPr eaLnBrk="1" hangingPunct="1">
              <a:spcAft>
                <a:spcPts val="7775"/>
              </a:spcAft>
            </a:pPr>
            <a:r>
              <a:rPr lang="en-US" sz="3500" b="1" dirty="0" smtClean="0">
                <a:solidFill>
                  <a:srgbClr val="A2AC00"/>
                </a:solidFill>
                <a:latin typeface="Arial" panose="020B0604020202020204" pitchFamily="34" charset="0"/>
              </a:rPr>
              <a:t>References</a:t>
            </a:r>
            <a:endParaRPr sz="35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Text Box 8"/>
          <p:cNvSpPr txBox="1"/>
          <p:nvPr/>
        </p:nvSpPr>
        <p:spPr>
          <a:xfrm>
            <a:off x="304801" y="1219994"/>
            <a:ext cx="8686800" cy="4955203"/>
          </a:xfrm>
          <a:prstGeom prst="rect">
            <a:avLst/>
          </a:prstGeom>
          <a:noFill/>
        </p:spPr>
        <p:txBody>
          <a:bodyPr wrap="square" rtlCol="0">
            <a:spAutoFit/>
          </a:bodyPr>
          <a:lstStyle/>
          <a:p>
            <a:pPr indent="0" algn="just">
              <a:lnSpc>
                <a:spcPct val="130000"/>
              </a:lnSpc>
              <a:spcBef>
                <a:spcPts val="600"/>
              </a:spcBef>
              <a:buFont typeface="Wingdings" panose="05000000000000000000" charset="0"/>
              <a:buNone/>
            </a:pP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1</a:t>
            </a:r>
            <a:r>
              <a:rPr lang="en-US" sz="2000" kern="0" dirty="0">
                <a:latin typeface="Times New Roman" panose="02020603050405020304" charset="0"/>
                <a:ea typeface="Microsoft YaHei" panose="020B0503020204020204" pitchFamily="34" charset="-122"/>
                <a:cs typeface="Times New Roman" panose="02020603050405020304" charset="0"/>
                <a:sym typeface="+mn-lt"/>
              </a:rPr>
              <a:t>. </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Richard </a:t>
            </a: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Szeliski</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(2017). Computer Vision: Algorithms and Applications. Springer</a:t>
            </a:r>
            <a:endParaRPr lang="en-US" sz="2000" kern="0" dirty="0">
              <a:latin typeface="Times New Roman" panose="02020603050405020304" charset="0"/>
              <a:ea typeface="Microsoft YaHei" panose="020B0503020204020204" pitchFamily="34" charset="-122"/>
              <a:cs typeface="Times New Roman" panose="02020603050405020304" charset="0"/>
              <a:sym typeface="+mn-lt"/>
            </a:endParaRP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2. Géron, A. (2019). Hands-On Machine Learning with Scikit-Learn, Keras, and TensorFlow. O'Reilly Media.</a:t>
            </a: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3. </a:t>
            </a: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Aggarwal</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C.C. (2018). Neural Networks and Deep Learning. Springer</a:t>
            </a:r>
            <a:endParaRPr lang="en-US" sz="2000" kern="0" dirty="0">
              <a:latin typeface="Times New Roman" panose="02020603050405020304" charset="0"/>
              <a:ea typeface="Microsoft YaHei" panose="020B0503020204020204" pitchFamily="34" charset="-122"/>
              <a:cs typeface="Times New Roman" panose="02020603050405020304" charset="0"/>
              <a:sym typeface="+mn-lt"/>
            </a:endParaRP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4. Goodfellow, I., Bengio, Y., &amp; Courville, A. (2016). Deep Learning. MIT Press.</a:t>
            </a: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5. Hastie, T., Tibshirani, R., &amp; Friedman, J. (2009). The Elements of Statistical Learning: Data Mining, Inference, and Prediction. Springer</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a:t>
            </a:r>
          </a:p>
          <a:p>
            <a:pPr marL="457200" indent="-457200" algn="just">
              <a:lnSpc>
                <a:spcPct val="130000"/>
              </a:lnSpc>
              <a:spcBef>
                <a:spcPts val="600"/>
              </a:spcBef>
              <a:buFont typeface="Wingdings" panose="05000000000000000000" charset="0"/>
              <a:buAutoNum type="arabicPeriod" startAt="6"/>
            </a:pP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Gulli</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A, Pal, S. (2017). Deep Learning with Keras. </a:t>
            </a: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Packt</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Publishing</a:t>
            </a:r>
          </a:p>
          <a:p>
            <a:pPr marL="457200" indent="-457200" algn="just">
              <a:lnSpc>
                <a:spcPct val="130000"/>
              </a:lnSpc>
              <a:spcBef>
                <a:spcPts val="600"/>
              </a:spcBef>
              <a:buFont typeface="Wingdings" panose="05000000000000000000" charset="0"/>
              <a:buAutoNum type="arabicPeriod" startAt="6"/>
            </a:pP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Montavon</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G. Orr, G. Muller, K.K. (2012). Neural Networks: Tricks of the Trade. Springer.</a:t>
            </a:r>
            <a:endParaRPr lang="en-US" sz="2000" kern="0" dirty="0">
              <a:latin typeface="Times New Roman" panose="02020603050405020304" charset="0"/>
              <a:ea typeface="Microsoft YaHei" panose="020B0503020204020204" pitchFamily="34" charset="-122"/>
              <a:cs typeface="Times New Roman" panose="02020603050405020304" charset="0"/>
              <a:sym typeface="+mn-lt"/>
            </a:endParaRPr>
          </a:p>
        </p:txBody>
      </p:sp>
    </p:spTree>
    <p:extLst>
      <p:ext uri="{BB962C8B-B14F-4D97-AF65-F5344CB8AC3E}">
        <p14:creationId xmlns:p14="http://schemas.microsoft.com/office/powerpoint/2010/main" val="27757399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3" name="Rectangle 12"/>
          <p:cNvSpPr>
            <a:spLocks noChangeArrowheads="1"/>
          </p:cNvSpPr>
          <p:nvPr/>
        </p:nvSpPr>
        <p:spPr bwMode="auto">
          <a:xfrm>
            <a:off x="1295400" y="4267994"/>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pic>
        <p:nvPicPr>
          <p:cNvPr id="1229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764" t="19945"/>
          <a:stretch/>
        </p:blipFill>
        <p:spPr bwMode="auto">
          <a:xfrm>
            <a:off x="152400" y="2392681"/>
            <a:ext cx="4950808" cy="17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804" y="1847850"/>
            <a:ext cx="3771025" cy="348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568882"/>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0548"/>
          <a:stretch/>
        </p:blipFill>
        <p:spPr bwMode="auto">
          <a:xfrm>
            <a:off x="228600" y="2743994"/>
            <a:ext cx="5029200" cy="22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447800" y="5029994"/>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00B0F0"/>
                </a:solidFill>
              </a:rPr>
              <a:t>Example:</a:t>
            </a:r>
            <a:endParaRPr lang="en-US" sz="2200" b="1" dirty="0" smtClean="0">
              <a:solidFill>
                <a:srgbClr val="00B0F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p:spTree>
    <p:extLst>
      <p:ext uri="{BB962C8B-B14F-4D97-AF65-F5344CB8AC3E}">
        <p14:creationId xmlns:p14="http://schemas.microsoft.com/office/powerpoint/2010/main" val="2872517626"/>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0548"/>
          <a:stretch/>
        </p:blipFill>
        <p:spPr bwMode="auto">
          <a:xfrm>
            <a:off x="228600" y="3498062"/>
            <a:ext cx="5029200" cy="22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447800" y="5643321"/>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mc:AlternateContent xmlns:mc="http://schemas.openxmlformats.org/markup-compatibility/2006" xmlns:a14="http://schemas.microsoft.com/office/drawing/2010/main">
        <mc:Choice Requires="a14">
          <p:sp>
            <p:nvSpPr>
              <p:cNvPr id="11" name="Rectangle 10"/>
              <p:cNvSpPr>
                <a:spLocks noChangeArrowheads="1"/>
              </p:cNvSpPr>
              <p:nvPr/>
            </p:nvSpPr>
            <p:spPr bwMode="auto">
              <a:xfrm>
                <a:off x="2057400" y="1952228"/>
                <a:ext cx="4038600" cy="7917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200" dirty="0" smtClean="0">
                    <a:solidFill>
                      <a:schemeClr val="accent1"/>
                    </a:solidFill>
                  </a:rPr>
                  <a:t>Q1: What is the output size of the </a:t>
                </a:r>
                <a14:m>
                  <m:oMath xmlns:m="http://schemas.openxmlformats.org/officeDocument/2006/math">
                    <m:r>
                      <a:rPr lang="en-US" sz="2200" b="0" i="1" smtClean="0">
                        <a:solidFill>
                          <a:schemeClr val="accent1"/>
                        </a:solidFill>
                        <a:latin typeface="Cambria Math"/>
                      </a:rPr>
                      <m:t>1</m:t>
                    </m:r>
                    <m:r>
                      <a:rPr lang="en-US" sz="2200" b="0" i="1" smtClean="0">
                        <a:solidFill>
                          <a:schemeClr val="accent1"/>
                        </a:solidFill>
                        <a:latin typeface="Cambria Math"/>
                      </a:rPr>
                      <m:t>𝑥</m:t>
                    </m:r>
                    <m:r>
                      <a:rPr lang="en-US" sz="2200" b="0" i="1" smtClean="0">
                        <a:solidFill>
                          <a:schemeClr val="accent1"/>
                        </a:solidFill>
                        <a:latin typeface="Cambria Math"/>
                      </a:rPr>
                      <m:t>1</m:t>
                    </m:r>
                  </m:oMath>
                </a14:m>
                <a:r>
                  <a:rPr lang="en-US" sz="2200" dirty="0" smtClean="0">
                    <a:solidFill>
                      <a:schemeClr val="accent1"/>
                    </a:solidFill>
                  </a:rPr>
                  <a:t> conv, with 128 filters?</a:t>
                </a:r>
              </a:p>
            </p:txBody>
          </p:sp>
        </mc:Choice>
        <mc:Fallback xmlns="">
          <p:sp>
            <p:nvSpPr>
              <p:cNvPr id="11" name="Rectangle 10"/>
              <p:cNvSpPr>
                <a:spLocks noRot="1" noChangeAspect="1" noMove="1" noResize="1" noEditPoints="1" noAdjustHandles="1" noChangeArrowheads="1" noChangeShapeType="1" noTextEdit="1"/>
              </p:cNvSpPr>
              <p:nvPr/>
            </p:nvSpPr>
            <p:spPr bwMode="auto">
              <a:xfrm>
                <a:off x="2057400" y="1952228"/>
                <a:ext cx="4038600" cy="791766"/>
              </a:xfrm>
              <a:prstGeom prst="rect">
                <a:avLst/>
              </a:prstGeom>
              <a:blipFill rotWithShape="1">
                <a:blip r:embed="rId5"/>
                <a:stretch>
                  <a:fillRect l="-4230" t="-10000" r="-604" b="-61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714896176"/>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447800" y="5643321"/>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mc:AlternateContent xmlns:mc="http://schemas.openxmlformats.org/markup-compatibility/2006" xmlns:a14="http://schemas.microsoft.com/office/drawing/2010/main">
        <mc:Choice Requires="a14">
          <p:sp>
            <p:nvSpPr>
              <p:cNvPr id="11" name="Rectangle 10"/>
              <p:cNvSpPr>
                <a:spLocks noChangeArrowheads="1"/>
              </p:cNvSpPr>
              <p:nvPr/>
            </p:nvSpPr>
            <p:spPr bwMode="auto">
              <a:xfrm>
                <a:off x="2057400" y="1952228"/>
                <a:ext cx="4038600" cy="7917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200" dirty="0" smtClean="0">
                    <a:solidFill>
                      <a:schemeClr val="accent1"/>
                    </a:solidFill>
                  </a:rPr>
                  <a:t>Q1: What is the output size of the </a:t>
                </a:r>
                <a14:m>
                  <m:oMath xmlns:m="http://schemas.openxmlformats.org/officeDocument/2006/math">
                    <m:r>
                      <a:rPr lang="en-US" sz="2200" b="0" i="1" smtClean="0">
                        <a:solidFill>
                          <a:schemeClr val="accent1"/>
                        </a:solidFill>
                        <a:latin typeface="Cambria Math"/>
                      </a:rPr>
                      <m:t>1</m:t>
                    </m:r>
                    <m:r>
                      <a:rPr lang="en-US" sz="2200" b="0" i="1" smtClean="0">
                        <a:solidFill>
                          <a:schemeClr val="accent1"/>
                        </a:solidFill>
                        <a:latin typeface="Cambria Math"/>
                      </a:rPr>
                      <m:t>𝑥</m:t>
                    </m:r>
                    <m:r>
                      <a:rPr lang="en-US" sz="2200" b="0" i="1" smtClean="0">
                        <a:solidFill>
                          <a:schemeClr val="accent1"/>
                        </a:solidFill>
                        <a:latin typeface="Cambria Math"/>
                      </a:rPr>
                      <m:t>1</m:t>
                    </m:r>
                  </m:oMath>
                </a14:m>
                <a:r>
                  <a:rPr lang="en-US" sz="2200" dirty="0" smtClean="0">
                    <a:solidFill>
                      <a:schemeClr val="accent1"/>
                    </a:solidFill>
                  </a:rPr>
                  <a:t> conv, with 128 filters?</a:t>
                </a:r>
              </a:p>
            </p:txBody>
          </p:sp>
        </mc:Choice>
        <mc:Fallback xmlns="">
          <p:sp>
            <p:nvSpPr>
              <p:cNvPr id="11" name="Rectangle 10"/>
              <p:cNvSpPr>
                <a:spLocks noRot="1" noChangeAspect="1" noMove="1" noResize="1" noEditPoints="1" noAdjustHandles="1" noChangeArrowheads="1" noChangeShapeType="1" noTextEdit="1"/>
              </p:cNvSpPr>
              <p:nvPr/>
            </p:nvSpPr>
            <p:spPr bwMode="auto">
              <a:xfrm>
                <a:off x="2057400" y="1952228"/>
                <a:ext cx="4038600" cy="791766"/>
              </a:xfrm>
              <a:prstGeom prst="rect">
                <a:avLst/>
              </a:prstGeom>
              <a:blipFill rotWithShape="1">
                <a:blip r:embed="rId4"/>
                <a:stretch>
                  <a:fillRect l="-4230" t="-10000" r="-604" b="-61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536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6294"/>
          <a:stretch/>
        </p:blipFill>
        <p:spPr bwMode="auto">
          <a:xfrm>
            <a:off x="228600" y="2972594"/>
            <a:ext cx="593832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54130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447800" y="5643321"/>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p:sp>
        <p:nvSpPr>
          <p:cNvPr id="11" name="Rectangle 10"/>
          <p:cNvSpPr>
            <a:spLocks noChangeArrowheads="1"/>
          </p:cNvSpPr>
          <p:nvPr/>
        </p:nvSpPr>
        <p:spPr bwMode="auto">
          <a:xfrm>
            <a:off x="2057400" y="19522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chemeClr val="accent1"/>
                </a:solidFill>
              </a:rPr>
              <a:t>Q2: What is the output sizes of all different filter operations?</a:t>
            </a:r>
          </a:p>
        </p:txBody>
      </p:sp>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095"/>
          <a:stretch/>
        </p:blipFill>
        <p:spPr bwMode="auto">
          <a:xfrm>
            <a:off x="228600" y="2954846"/>
            <a:ext cx="6010275" cy="249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298507"/>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447800" y="5643320"/>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p:sp>
        <p:nvSpPr>
          <p:cNvPr id="11" name="Rectangle 10"/>
          <p:cNvSpPr>
            <a:spLocks noChangeArrowheads="1"/>
          </p:cNvSpPr>
          <p:nvPr/>
        </p:nvSpPr>
        <p:spPr bwMode="auto">
          <a:xfrm>
            <a:off x="2057400" y="19522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chemeClr val="accent1"/>
                </a:solidFill>
              </a:rPr>
              <a:t>Q2: What is the output sizes of all different filter operations?</a:t>
            </a:r>
          </a:p>
        </p:txBody>
      </p:sp>
      <p:pic>
        <p:nvPicPr>
          <p:cNvPr id="174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685" t="14883"/>
          <a:stretch/>
        </p:blipFill>
        <p:spPr bwMode="auto">
          <a:xfrm>
            <a:off x="228600" y="3046743"/>
            <a:ext cx="6057900" cy="244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05634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2133600" y="5487194"/>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p:sp>
        <p:nvSpPr>
          <p:cNvPr id="11" name="Rectangle 10"/>
          <p:cNvSpPr>
            <a:spLocks noChangeArrowheads="1"/>
          </p:cNvSpPr>
          <p:nvPr/>
        </p:nvSpPr>
        <p:spPr bwMode="auto">
          <a:xfrm>
            <a:off x="2057400" y="19522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chemeClr val="accent1"/>
                </a:solidFill>
              </a:rPr>
              <a:t>Q2: What is the output size after filter concatenation?</a:t>
            </a:r>
          </a:p>
        </p:txBody>
      </p:sp>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803" t="13792"/>
          <a:stretch/>
        </p:blipFill>
        <p:spPr bwMode="auto">
          <a:xfrm>
            <a:off x="533400" y="2896394"/>
            <a:ext cx="5810251"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5585039"/>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2133600" y="5567121"/>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5562600" y="1037828"/>
            <a:ext cx="3505200" cy="65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rgbClr val="FF0000"/>
                </a:solidFill>
              </a:rPr>
              <a:t>Q: What is the problem with this? [Hint: Computational complexity]</a:t>
            </a:r>
            <a:endParaRPr lang="en-US" sz="2000" b="1" dirty="0" smtClean="0">
              <a:solidFill>
                <a:srgbClr val="FF0000"/>
              </a:solidFill>
            </a:endParaRPr>
          </a:p>
        </p:txBody>
      </p:sp>
      <p:sp>
        <p:nvSpPr>
          <p:cNvPr id="11" name="Rectangle 10"/>
          <p:cNvSpPr>
            <a:spLocks noChangeArrowheads="1"/>
          </p:cNvSpPr>
          <p:nvPr/>
        </p:nvSpPr>
        <p:spPr bwMode="auto">
          <a:xfrm>
            <a:off x="1828800" y="1952228"/>
            <a:ext cx="2895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chemeClr val="accent1"/>
                </a:solidFill>
              </a:rPr>
              <a:t>Q2: What is the output size after filter concatenation?</a:t>
            </a:r>
          </a:p>
        </p:txBody>
      </p:sp>
      <p:pic>
        <p:nvPicPr>
          <p:cNvPr id="1945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38" t="7476"/>
          <a:stretch/>
        </p:blipFill>
        <p:spPr bwMode="auto">
          <a:xfrm>
            <a:off x="533400" y="2937663"/>
            <a:ext cx="5486400" cy="254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555271"/>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828800" y="5567121"/>
            <a:ext cx="25908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Naïve Inception module</a:t>
            </a:r>
            <a:endParaRPr lang="en-US" sz="20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5562600" y="1138039"/>
            <a:ext cx="35052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rgbClr val="FF0000"/>
                </a:solidFill>
              </a:rPr>
              <a:t>Q: What is the problem with this? [Hint: Computational complexity]</a:t>
            </a:r>
            <a:endParaRPr lang="en-US" sz="2000" b="1" dirty="0" smtClean="0">
              <a:solidFill>
                <a:srgbClr val="FF0000"/>
              </a:solidFill>
            </a:endParaRPr>
          </a:p>
        </p:txBody>
      </p:sp>
      <p:sp>
        <p:nvSpPr>
          <p:cNvPr id="11" name="Rectangle 10"/>
          <p:cNvSpPr>
            <a:spLocks noChangeArrowheads="1"/>
          </p:cNvSpPr>
          <p:nvPr/>
        </p:nvSpPr>
        <p:spPr bwMode="auto">
          <a:xfrm>
            <a:off x="1752600" y="1952228"/>
            <a:ext cx="3505200" cy="71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chemeClr val="accent1"/>
                </a:solidFill>
              </a:rPr>
              <a:t>Q2: What is the output size after filter concatenation?</a:t>
            </a:r>
          </a:p>
        </p:txBody>
      </p:sp>
      <p:pic>
        <p:nvPicPr>
          <p:cNvPr id="1945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38" t="7476"/>
          <a:stretch/>
        </p:blipFill>
        <p:spPr bwMode="auto">
          <a:xfrm>
            <a:off x="152400" y="3201194"/>
            <a:ext cx="4755324"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286794"/>
            <a:ext cx="3375479" cy="122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105294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828800" y="5567121"/>
            <a:ext cx="25908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Naïve Inception module</a:t>
            </a:r>
            <a:endParaRPr lang="en-US" sz="20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5562600" y="1138039"/>
            <a:ext cx="35052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rgbClr val="FF0000"/>
                </a:solidFill>
              </a:rPr>
              <a:t>Q: What is the problem with this? [Hint: Computational complexity]</a:t>
            </a:r>
            <a:endParaRPr lang="en-US" sz="2000" b="1" dirty="0" smtClean="0">
              <a:solidFill>
                <a:srgbClr val="FF0000"/>
              </a:solidFill>
            </a:endParaRPr>
          </a:p>
        </p:txBody>
      </p:sp>
      <p:sp>
        <p:nvSpPr>
          <p:cNvPr id="11" name="Rectangle 10"/>
          <p:cNvSpPr>
            <a:spLocks noChangeArrowheads="1"/>
          </p:cNvSpPr>
          <p:nvPr/>
        </p:nvSpPr>
        <p:spPr bwMode="auto">
          <a:xfrm>
            <a:off x="1752600" y="1952228"/>
            <a:ext cx="3505200" cy="71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chemeClr val="accent1"/>
                </a:solidFill>
              </a:rPr>
              <a:t>Q2: What is the output size after filter concatenation?</a:t>
            </a:r>
          </a:p>
        </p:txBody>
      </p:sp>
      <p:pic>
        <p:nvPicPr>
          <p:cNvPr id="1945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38" t="7476"/>
          <a:stretch/>
        </p:blipFill>
        <p:spPr bwMode="auto">
          <a:xfrm>
            <a:off x="152400" y="3201194"/>
            <a:ext cx="4755324"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286794"/>
            <a:ext cx="3375479" cy="122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2112" y="3734594"/>
            <a:ext cx="3595688" cy="156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80485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855663"/>
            <a:ext cx="2895600" cy="516731"/>
          </a:xfrm>
          <a:prstGeom prst="rect">
            <a:avLst/>
          </a:prstGeom>
          <a:noFill/>
          <a:ln w="9525">
            <a:noFill/>
          </a:ln>
        </p:spPr>
        <p:txBody>
          <a:bodyPr wrap="none" lIns="0" tIns="0" rIns="0" bIns="0"/>
          <a:lstStyle/>
          <a:p>
            <a:pPr eaLnBrk="1" hangingPunct="1">
              <a:spcAft>
                <a:spcPts val="7775"/>
              </a:spcAft>
            </a:pPr>
            <a:r>
              <a:rPr lang="en-US" sz="3200" b="1" dirty="0" smtClean="0"/>
              <a:t>Review: LeNet-5</a:t>
            </a:r>
            <a:endParaRPr sz="3000" b="1" dirty="0">
              <a:solidFill>
                <a:srgbClr val="A2AC00"/>
              </a:solidFill>
              <a:latin typeface="Arial" panose="020B0604020202020204" pitchFamily="34" charset="0"/>
            </a:endParaRPr>
          </a:p>
        </p:txBody>
      </p:sp>
      <p:sp>
        <p:nvSpPr>
          <p:cNvPr id="10" name="Rectangle 4"/>
          <p:cNvSpPr>
            <a:spLocks noChangeArrowheads="1"/>
          </p:cNvSpPr>
          <p:nvPr/>
        </p:nvSpPr>
        <p:spPr bwMode="auto">
          <a:xfrm>
            <a:off x="76200" y="1448594"/>
            <a:ext cx="397144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a:t>
            </a:r>
            <a:r>
              <a:rPr lang="en-US" sz="2000" dirty="0" err="1" smtClean="0"/>
              <a:t>LeCun</a:t>
            </a:r>
            <a:r>
              <a:rPr lang="en-US" sz="2000" dirty="0" smtClean="0"/>
              <a:t>, </a:t>
            </a:r>
            <a:r>
              <a:rPr lang="en-US" sz="2000" dirty="0" err="1" smtClean="0"/>
              <a:t>Bottou</a:t>
            </a:r>
            <a:r>
              <a:rPr lang="en-US" sz="2000" dirty="0" smtClean="0"/>
              <a:t>, </a:t>
            </a:r>
            <a:r>
              <a:rPr lang="en-US" sz="2000" dirty="0" err="1" smtClean="0"/>
              <a:t>Bengio</a:t>
            </a:r>
            <a:r>
              <a:rPr lang="en-US" sz="2000" dirty="0" smtClean="0"/>
              <a:t>, </a:t>
            </a:r>
            <a:r>
              <a:rPr lang="en-US" sz="2000" dirty="0" err="1" smtClean="0"/>
              <a:t>Haffner</a:t>
            </a:r>
            <a:r>
              <a:rPr lang="en-US" sz="2000" dirty="0" smtClean="0"/>
              <a:t>, 1998]</a:t>
            </a:r>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468" t="8076" r="1502" b="3228"/>
          <a:stretch/>
        </p:blipFill>
        <p:spPr bwMode="auto">
          <a:xfrm>
            <a:off x="704056" y="2064544"/>
            <a:ext cx="7982744"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5" name="Rectangle 4"/>
              <p:cNvSpPr>
                <a:spLocks noChangeArrowheads="1"/>
              </p:cNvSpPr>
              <p:nvPr/>
            </p:nvSpPr>
            <p:spPr bwMode="auto">
              <a:xfrm>
                <a:off x="419100" y="4757738"/>
                <a:ext cx="6057900" cy="958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t>Conv filters were </a:t>
                </a:r>
                <a14:m>
                  <m:oMath xmlns:m="http://schemas.openxmlformats.org/officeDocument/2006/math">
                    <m:r>
                      <a:rPr lang="en-US" sz="2000" b="0" i="1" smtClean="0">
                        <a:latin typeface="Cambria Math"/>
                      </a:rPr>
                      <m:t>5</m:t>
                    </m:r>
                    <m:r>
                      <a:rPr lang="en-US" sz="2000" b="0" i="1" smtClean="0">
                        <a:latin typeface="Cambria Math"/>
                      </a:rPr>
                      <m:t>𝑥</m:t>
                    </m:r>
                    <m:r>
                      <a:rPr lang="en-US" sz="2000" b="0" i="1" smtClean="0">
                        <a:latin typeface="Cambria Math"/>
                      </a:rPr>
                      <m:t>5</m:t>
                    </m:r>
                  </m:oMath>
                </a14:m>
                <a:r>
                  <a:rPr lang="en-US" sz="2000" dirty="0" smtClean="0"/>
                  <a:t>, applied at stride 1 </a:t>
                </a:r>
              </a:p>
              <a:p>
                <a:r>
                  <a:rPr lang="en-US" sz="2000" dirty="0" smtClean="0"/>
                  <a:t>Subsampling (</a:t>
                </a:r>
                <a:r>
                  <a:rPr lang="en-US" sz="2000" dirty="0" err="1" smtClean="0"/>
                  <a:t>Poolng</a:t>
                </a:r>
                <a:r>
                  <a:rPr lang="en-US" sz="2000" dirty="0" smtClean="0"/>
                  <a:t>) layers were </a:t>
                </a:r>
                <a14:m>
                  <m:oMath xmlns:m="http://schemas.openxmlformats.org/officeDocument/2006/math">
                    <m:r>
                      <a:rPr lang="en-US" sz="2000" b="0" i="1" smtClean="0">
                        <a:latin typeface="Cambria Math"/>
                      </a:rPr>
                      <m:t>2</m:t>
                    </m:r>
                    <m:r>
                      <a:rPr lang="en-US" sz="2000" b="0" i="1" smtClean="0">
                        <a:latin typeface="Cambria Math"/>
                      </a:rPr>
                      <m:t>𝑥</m:t>
                    </m:r>
                    <m:r>
                      <a:rPr lang="en-US" sz="2000" b="0" i="1" smtClean="0">
                        <a:latin typeface="Cambria Math"/>
                      </a:rPr>
                      <m:t>2</m:t>
                    </m:r>
                  </m:oMath>
                </a14:m>
                <a:r>
                  <a:rPr lang="en-US" sz="2000" dirty="0" smtClean="0"/>
                  <a:t>, applied at stride 2 </a:t>
                </a:r>
              </a:p>
              <a:p>
                <a:r>
                  <a:rPr lang="en-US" sz="2000" dirty="0" smtClean="0"/>
                  <a:t>i.e., architecture is [ Conv–Pool–Conv–Pool–FC–FC–FC ]</a:t>
                </a:r>
              </a:p>
            </p:txBody>
          </p:sp>
        </mc:Choice>
        <mc:Fallback xmlns="">
          <p:sp>
            <p:nvSpPr>
              <p:cNvPr id="15" name="Rectangle 4"/>
              <p:cNvSpPr>
                <a:spLocks noRot="1" noChangeAspect="1" noMove="1" noResize="1" noEditPoints="1" noAdjustHandles="1" noChangeArrowheads="1" noChangeShapeType="1" noTextEdit="1"/>
              </p:cNvSpPr>
              <p:nvPr/>
            </p:nvSpPr>
            <p:spPr bwMode="auto">
              <a:xfrm>
                <a:off x="419100" y="4757738"/>
                <a:ext cx="6057900" cy="958056"/>
              </a:xfrm>
              <a:prstGeom prst="rect">
                <a:avLst/>
              </a:prstGeom>
              <a:blipFill rotWithShape="1">
                <a:blip r:embed="rId5"/>
                <a:stretch>
                  <a:fillRect l="-2616" t="-7595" r="-2113" b="-113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40631472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828800" y="5487194"/>
            <a:ext cx="25908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Naïve Inception module</a:t>
            </a:r>
            <a:endParaRPr lang="en-US" sz="20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5562600" y="1138039"/>
            <a:ext cx="35052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rgbClr val="FF0000"/>
                </a:solidFill>
              </a:rPr>
              <a:t>Q: What is the problem with this? [Hint: Computational complexity]</a:t>
            </a:r>
            <a:endParaRPr lang="en-US" sz="2000" b="1" dirty="0" smtClean="0">
              <a:solidFill>
                <a:srgbClr val="FF0000"/>
              </a:solidFill>
            </a:endParaRPr>
          </a:p>
        </p:txBody>
      </p:sp>
      <p:sp>
        <p:nvSpPr>
          <p:cNvPr id="11" name="Rectangle 10"/>
          <p:cNvSpPr>
            <a:spLocks noChangeArrowheads="1"/>
          </p:cNvSpPr>
          <p:nvPr/>
        </p:nvSpPr>
        <p:spPr bwMode="auto">
          <a:xfrm>
            <a:off x="1600200" y="1952228"/>
            <a:ext cx="3505200" cy="71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chemeClr val="accent1"/>
                </a:solidFill>
              </a:rPr>
              <a:t>Q2: What is the output size after filter concatenation?</a:t>
            </a:r>
          </a:p>
        </p:txBody>
      </p:sp>
      <p:pic>
        <p:nvPicPr>
          <p:cNvPr id="2253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46" t="8161" r="3692"/>
          <a:stretch/>
        </p:blipFill>
        <p:spPr bwMode="auto">
          <a:xfrm>
            <a:off x="152400" y="2820194"/>
            <a:ext cx="5324195" cy="251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303220"/>
            <a:ext cx="3162020" cy="802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35166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355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138" t="9389" r="1190" b="1296"/>
          <a:stretch/>
        </p:blipFill>
        <p:spPr bwMode="auto">
          <a:xfrm>
            <a:off x="533400" y="1876900"/>
            <a:ext cx="2000992" cy="345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a:spLocks noChangeArrowheads="1"/>
              </p:cNvSpPr>
              <p:nvPr/>
            </p:nvSpPr>
            <p:spPr bwMode="auto">
              <a:xfrm>
                <a:off x="304800" y="838994"/>
                <a:ext cx="3962400" cy="381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600" dirty="0" smtClean="0"/>
                  <a:t>Reminder: </a:t>
                </a:r>
                <a14:m>
                  <m:oMath xmlns:m="http://schemas.openxmlformats.org/officeDocument/2006/math">
                    <m:r>
                      <a:rPr lang="en-US" sz="2600" b="0" i="1" smtClean="0">
                        <a:latin typeface="Cambria Math"/>
                      </a:rPr>
                      <m:t>1</m:t>
                    </m:r>
                    <m:r>
                      <a:rPr lang="en-US" sz="2600" b="0" i="1" smtClean="0">
                        <a:latin typeface="Cambria Math"/>
                      </a:rPr>
                      <m:t>𝑥</m:t>
                    </m:r>
                    <m:r>
                      <a:rPr lang="en-US" sz="2600" b="0" i="1" smtClean="0">
                        <a:latin typeface="Cambria Math"/>
                      </a:rPr>
                      <m:t>1</m:t>
                    </m:r>
                  </m:oMath>
                </a14:m>
                <a:r>
                  <a:rPr lang="en-US" sz="2600" dirty="0" smtClean="0"/>
                  <a:t> Convolutions</a:t>
                </a:r>
              </a:p>
            </p:txBody>
          </p:sp>
        </mc:Choice>
        <mc:Fallback xmlns="">
          <p:sp>
            <p:nvSpPr>
              <p:cNvPr id="6" name="Rectangle 5"/>
              <p:cNvSpPr>
                <a:spLocks noRot="1" noChangeAspect="1" noMove="1" noResize="1" noEditPoints="1" noAdjustHandles="1" noChangeArrowheads="1" noChangeShapeType="1" noTextEdit="1"/>
              </p:cNvSpPr>
              <p:nvPr/>
            </p:nvSpPr>
            <p:spPr bwMode="auto">
              <a:xfrm>
                <a:off x="304800" y="838994"/>
                <a:ext cx="3962400" cy="381000"/>
              </a:xfrm>
              <a:prstGeom prst="rect">
                <a:avLst/>
              </a:prstGeom>
              <a:blipFill rotWithShape="1">
                <a:blip r:embed="rId5"/>
                <a:stretch>
                  <a:fillRect l="-4923" t="-25806" r="-3077" b="-5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35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6445" t="11539" b="749"/>
          <a:stretch/>
        </p:blipFill>
        <p:spPr bwMode="auto">
          <a:xfrm>
            <a:off x="5944591" y="1981994"/>
            <a:ext cx="1751609" cy="314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581400" y="2439194"/>
                <a:ext cx="1447800" cy="685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14:m>
                  <m:oMath xmlns:m="http://schemas.openxmlformats.org/officeDocument/2006/math">
                    <m:r>
                      <a:rPr lang="en-US" sz="2000" b="0" i="1" smtClean="0">
                        <a:latin typeface="Cambria Math"/>
                      </a:rPr>
                      <m:t>1</m:t>
                    </m:r>
                    <m:r>
                      <a:rPr lang="en-US" sz="2000" b="0" i="1" smtClean="0">
                        <a:latin typeface="Cambria Math"/>
                      </a:rPr>
                      <m:t>𝑥</m:t>
                    </m:r>
                    <m:r>
                      <a:rPr lang="en-US" sz="2000" b="0" i="1" smtClean="0">
                        <a:latin typeface="Cambria Math"/>
                      </a:rPr>
                      <m:t>1</m:t>
                    </m:r>
                  </m:oMath>
                </a14:m>
                <a:r>
                  <a:rPr lang="en-US" sz="2000" dirty="0" smtClean="0"/>
                  <a:t> Conv </a:t>
                </a:r>
              </a:p>
              <a:p>
                <a:r>
                  <a:rPr lang="en-US" sz="2000" dirty="0" smtClean="0"/>
                  <a:t>with 32 filter</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581400" y="2439194"/>
                <a:ext cx="1447800" cy="685800"/>
              </a:xfrm>
              <a:prstGeom prst="rect">
                <a:avLst/>
              </a:prstGeom>
              <a:blipFill rotWithShape="1">
                <a:blip r:embed="rId7"/>
                <a:stretch>
                  <a:fillRect l="-10970" t="-10619" r="-7173" b="-11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a:spLocks noChangeArrowheads="1"/>
              </p:cNvSpPr>
              <p:nvPr/>
            </p:nvSpPr>
            <p:spPr bwMode="auto">
              <a:xfrm>
                <a:off x="2971800" y="3582194"/>
                <a:ext cx="2667000" cy="12192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rgbClr val="00B0F0"/>
                    </a:solidFill>
                  </a:rPr>
                  <a:t>(each filter has size </a:t>
                </a:r>
                <a14:m>
                  <m:oMath xmlns:m="http://schemas.openxmlformats.org/officeDocument/2006/math">
                    <m:r>
                      <a:rPr lang="en-US" sz="2000" b="0" i="1" smtClean="0">
                        <a:solidFill>
                          <a:srgbClr val="00B0F0"/>
                        </a:solidFill>
                        <a:latin typeface="Cambria Math"/>
                      </a:rPr>
                      <m:t>1</m:t>
                    </m:r>
                    <m:r>
                      <a:rPr lang="en-US" sz="2000" b="0" i="1" smtClean="0">
                        <a:solidFill>
                          <a:srgbClr val="00B0F0"/>
                        </a:solidFill>
                        <a:latin typeface="Cambria Math"/>
                      </a:rPr>
                      <m:t>𝑥</m:t>
                    </m:r>
                    <m:r>
                      <a:rPr lang="en-US" sz="2000" b="0" i="1" smtClean="0">
                        <a:solidFill>
                          <a:srgbClr val="00B0F0"/>
                        </a:solidFill>
                        <a:latin typeface="Cambria Math"/>
                      </a:rPr>
                      <m:t>1</m:t>
                    </m:r>
                    <m:r>
                      <a:rPr lang="en-US" sz="2000" b="0" i="1" smtClean="0">
                        <a:solidFill>
                          <a:srgbClr val="00B0F0"/>
                        </a:solidFill>
                        <a:latin typeface="Cambria Math"/>
                      </a:rPr>
                      <m:t>𝑥</m:t>
                    </m:r>
                    <m:r>
                      <a:rPr lang="en-US" sz="2000" b="0" i="1" smtClean="0">
                        <a:solidFill>
                          <a:srgbClr val="00B0F0"/>
                        </a:solidFill>
                        <a:latin typeface="Cambria Math"/>
                      </a:rPr>
                      <m:t>64</m:t>
                    </m:r>
                  </m:oMath>
                </a14:m>
                <a:r>
                  <a:rPr lang="en-US" sz="2000" dirty="0" smtClean="0">
                    <a:solidFill>
                      <a:srgbClr val="00B0F0"/>
                    </a:solidFill>
                  </a:rPr>
                  <a:t>, and performs a 64-dimensional dot product)</a:t>
                </a:r>
              </a:p>
            </p:txBody>
          </p:sp>
        </mc:Choice>
        <mc:Fallback xmlns="">
          <p:sp>
            <p:nvSpPr>
              <p:cNvPr id="9" name="Rectangle 8"/>
              <p:cNvSpPr>
                <a:spLocks noRot="1" noChangeAspect="1" noMove="1" noResize="1" noEditPoints="1" noAdjustHandles="1" noChangeArrowheads="1" noChangeShapeType="1" noTextEdit="1"/>
              </p:cNvSpPr>
              <p:nvPr/>
            </p:nvSpPr>
            <p:spPr bwMode="auto">
              <a:xfrm>
                <a:off x="2971800" y="3582194"/>
                <a:ext cx="2667000" cy="1219200"/>
              </a:xfrm>
              <a:prstGeom prst="rect">
                <a:avLst/>
              </a:prstGeom>
              <a:blipFill rotWithShape="1">
                <a:blip r:embed="rId8"/>
                <a:stretch>
                  <a:fillRect l="-5950" t="-6500" r="-2746" b="-12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cxnSp>
        <p:nvCxnSpPr>
          <p:cNvPr id="3" name="Straight Arrow Connector 2"/>
          <p:cNvCxnSpPr/>
          <p:nvPr/>
        </p:nvCxnSpPr>
        <p:spPr>
          <a:xfrm>
            <a:off x="2895600" y="3277394"/>
            <a:ext cx="2819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5967712"/>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355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138" t="9389" r="1190" b="1296"/>
          <a:stretch/>
        </p:blipFill>
        <p:spPr bwMode="auto">
          <a:xfrm>
            <a:off x="533400" y="1876900"/>
            <a:ext cx="2000992" cy="345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a:spLocks noChangeArrowheads="1"/>
              </p:cNvSpPr>
              <p:nvPr/>
            </p:nvSpPr>
            <p:spPr bwMode="auto">
              <a:xfrm>
                <a:off x="304800" y="838994"/>
                <a:ext cx="3962400" cy="381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600" dirty="0" smtClean="0"/>
                  <a:t>Reminder: </a:t>
                </a:r>
                <a14:m>
                  <m:oMath xmlns:m="http://schemas.openxmlformats.org/officeDocument/2006/math">
                    <m:r>
                      <a:rPr lang="en-US" sz="2600" b="0" i="1" smtClean="0">
                        <a:latin typeface="Cambria Math"/>
                      </a:rPr>
                      <m:t>1</m:t>
                    </m:r>
                    <m:r>
                      <a:rPr lang="en-US" sz="2600" b="0" i="1" smtClean="0">
                        <a:latin typeface="Cambria Math"/>
                      </a:rPr>
                      <m:t>𝑥</m:t>
                    </m:r>
                    <m:r>
                      <a:rPr lang="en-US" sz="2600" b="0" i="1" smtClean="0">
                        <a:latin typeface="Cambria Math"/>
                      </a:rPr>
                      <m:t>1</m:t>
                    </m:r>
                  </m:oMath>
                </a14:m>
                <a:r>
                  <a:rPr lang="en-US" sz="2600" dirty="0" smtClean="0"/>
                  <a:t> Convolutions</a:t>
                </a:r>
              </a:p>
            </p:txBody>
          </p:sp>
        </mc:Choice>
        <mc:Fallback xmlns="">
          <p:sp>
            <p:nvSpPr>
              <p:cNvPr id="6" name="Rectangle 5"/>
              <p:cNvSpPr>
                <a:spLocks noRot="1" noChangeAspect="1" noMove="1" noResize="1" noEditPoints="1" noAdjustHandles="1" noChangeArrowheads="1" noChangeShapeType="1" noTextEdit="1"/>
              </p:cNvSpPr>
              <p:nvPr/>
            </p:nvSpPr>
            <p:spPr bwMode="auto">
              <a:xfrm>
                <a:off x="304800" y="838994"/>
                <a:ext cx="3962400" cy="381000"/>
              </a:xfrm>
              <a:prstGeom prst="rect">
                <a:avLst/>
              </a:prstGeom>
              <a:blipFill rotWithShape="1">
                <a:blip r:embed="rId5"/>
                <a:stretch>
                  <a:fillRect l="-4923" t="-25806" r="-3077" b="-5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35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6445" t="11539" b="749"/>
          <a:stretch/>
        </p:blipFill>
        <p:spPr bwMode="auto">
          <a:xfrm>
            <a:off x="5944591" y="1981994"/>
            <a:ext cx="1751609" cy="314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581400" y="2439194"/>
                <a:ext cx="1447800" cy="685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14:m>
                  <m:oMath xmlns:m="http://schemas.openxmlformats.org/officeDocument/2006/math">
                    <m:r>
                      <a:rPr lang="en-US" sz="2000" b="0" i="1" smtClean="0">
                        <a:latin typeface="Cambria Math"/>
                      </a:rPr>
                      <m:t>1</m:t>
                    </m:r>
                    <m:r>
                      <a:rPr lang="en-US" sz="2000" b="0" i="1" smtClean="0">
                        <a:latin typeface="Cambria Math"/>
                      </a:rPr>
                      <m:t>𝑥</m:t>
                    </m:r>
                    <m:r>
                      <a:rPr lang="en-US" sz="2000" b="0" i="1" smtClean="0">
                        <a:latin typeface="Cambria Math"/>
                      </a:rPr>
                      <m:t>1</m:t>
                    </m:r>
                  </m:oMath>
                </a14:m>
                <a:r>
                  <a:rPr lang="en-US" sz="2000" dirty="0" smtClean="0"/>
                  <a:t> Conv </a:t>
                </a:r>
              </a:p>
              <a:p>
                <a:r>
                  <a:rPr lang="en-US" sz="2000" dirty="0" smtClean="0"/>
                  <a:t>with 32 filter</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581400" y="2439194"/>
                <a:ext cx="1447800" cy="685800"/>
              </a:xfrm>
              <a:prstGeom prst="rect">
                <a:avLst/>
              </a:prstGeom>
              <a:blipFill rotWithShape="1">
                <a:blip r:embed="rId7"/>
                <a:stretch>
                  <a:fillRect l="-10970" t="-10619" r="-7173" b="-11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9" name="Rectangle 8"/>
          <p:cNvSpPr>
            <a:spLocks noChangeArrowheads="1"/>
          </p:cNvSpPr>
          <p:nvPr/>
        </p:nvSpPr>
        <p:spPr bwMode="auto">
          <a:xfrm>
            <a:off x="2971800" y="3582194"/>
            <a:ext cx="2819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rgbClr val="00B0F0"/>
                </a:solidFill>
              </a:rPr>
              <a:t>Preserves spatial dimension, reduce depth!</a:t>
            </a:r>
          </a:p>
          <a:p>
            <a:endParaRPr lang="en-US" sz="2000" dirty="0">
              <a:solidFill>
                <a:srgbClr val="00B0F0"/>
              </a:solidFill>
            </a:endParaRPr>
          </a:p>
          <a:p>
            <a:r>
              <a:rPr lang="en-US" sz="2000" dirty="0" smtClean="0">
                <a:solidFill>
                  <a:srgbClr val="00B0F0"/>
                </a:solidFill>
              </a:rPr>
              <a:t>Projects depth to lower dimension (combination of feature maps)</a:t>
            </a:r>
          </a:p>
        </p:txBody>
      </p:sp>
      <p:cxnSp>
        <p:nvCxnSpPr>
          <p:cNvPr id="3" name="Straight Arrow Connector 2"/>
          <p:cNvCxnSpPr/>
          <p:nvPr/>
        </p:nvCxnSpPr>
        <p:spPr>
          <a:xfrm>
            <a:off x="2895600" y="3277394"/>
            <a:ext cx="2819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11693786"/>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066800" y="3810794"/>
            <a:ext cx="25908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Naive Inception module</a:t>
            </a:r>
            <a:endParaRPr lang="en-US" sz="2000" b="1" dirty="0" smtClean="0"/>
          </a:p>
        </p:txBody>
      </p:sp>
      <p:pic>
        <p:nvPicPr>
          <p:cNvPr id="2457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32" t="15418"/>
          <a:stretch/>
        </p:blipFill>
        <p:spPr bwMode="auto">
          <a:xfrm>
            <a:off x="152400" y="1981994"/>
            <a:ext cx="4800600" cy="174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220" t="17901"/>
          <a:stretch/>
        </p:blipFill>
        <p:spPr bwMode="auto">
          <a:xfrm>
            <a:off x="4343400" y="3316604"/>
            <a:ext cx="4441003" cy="2094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a:spLocks noChangeArrowheads="1"/>
          </p:cNvSpPr>
          <p:nvPr/>
        </p:nvSpPr>
        <p:spPr bwMode="auto">
          <a:xfrm>
            <a:off x="4114800" y="5643321"/>
            <a:ext cx="46482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Inception module with dimension reduction</a:t>
            </a:r>
            <a:endParaRPr lang="en-US" sz="2000" b="1" dirty="0" smtClean="0"/>
          </a:p>
        </p:txBody>
      </p:sp>
    </p:spTree>
    <p:extLst>
      <p:ext uri="{BB962C8B-B14F-4D97-AF65-F5344CB8AC3E}">
        <p14:creationId xmlns:p14="http://schemas.microsoft.com/office/powerpoint/2010/main" val="2080040827"/>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219200" y="3810794"/>
            <a:ext cx="25908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Naive Inception module</a:t>
            </a:r>
            <a:endParaRPr lang="en-US" sz="2000" b="1" dirty="0" smtClean="0"/>
          </a:p>
        </p:txBody>
      </p:sp>
      <p:pic>
        <p:nvPicPr>
          <p:cNvPr id="2457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32" t="15418"/>
          <a:stretch/>
        </p:blipFill>
        <p:spPr bwMode="auto">
          <a:xfrm>
            <a:off x="152400" y="1981994"/>
            <a:ext cx="4800600" cy="174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220" t="17901"/>
          <a:stretch/>
        </p:blipFill>
        <p:spPr bwMode="auto">
          <a:xfrm>
            <a:off x="4343400" y="3316604"/>
            <a:ext cx="4441003" cy="2094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a:spLocks noChangeArrowheads="1"/>
          </p:cNvSpPr>
          <p:nvPr/>
        </p:nvSpPr>
        <p:spPr bwMode="auto">
          <a:xfrm>
            <a:off x="4343400" y="5643321"/>
            <a:ext cx="46482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Inception module with dimension reduction</a:t>
            </a:r>
            <a:endParaRPr lang="en-US" sz="2000" b="1" dirty="0" smtClean="0"/>
          </a:p>
        </p:txBody>
      </p:sp>
      <mc:AlternateContent xmlns:mc="http://schemas.openxmlformats.org/markup-compatibility/2006" xmlns:a14="http://schemas.microsoft.com/office/drawing/2010/main">
        <mc:Choice Requires="a14">
          <p:sp>
            <p:nvSpPr>
              <p:cNvPr id="10" name="Rectangle 9"/>
              <p:cNvSpPr>
                <a:spLocks noChangeArrowheads="1"/>
              </p:cNvSpPr>
              <p:nvPr/>
            </p:nvSpPr>
            <p:spPr bwMode="auto">
              <a:xfrm>
                <a:off x="5867400" y="1511197"/>
                <a:ext cx="2667000" cy="6993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14:m>
                  <m:oMath xmlns:m="http://schemas.openxmlformats.org/officeDocument/2006/math">
                    <m:r>
                      <a:rPr lang="en-US" sz="2200" b="0" i="1" smtClean="0">
                        <a:solidFill>
                          <a:srgbClr val="FF0000"/>
                        </a:solidFill>
                        <a:latin typeface="Cambria Math"/>
                      </a:rPr>
                      <m:t>1</m:t>
                    </m:r>
                    <m:r>
                      <a:rPr lang="en-US" sz="2200" b="0" i="1" smtClean="0">
                        <a:solidFill>
                          <a:srgbClr val="FF0000"/>
                        </a:solidFill>
                        <a:latin typeface="Cambria Math"/>
                      </a:rPr>
                      <m:t>𝑥</m:t>
                    </m:r>
                    <m:r>
                      <a:rPr lang="en-US" sz="2200" b="0" i="1" smtClean="0">
                        <a:solidFill>
                          <a:srgbClr val="FF0000"/>
                        </a:solidFill>
                        <a:latin typeface="Cambria Math"/>
                      </a:rPr>
                      <m:t>1</m:t>
                    </m:r>
                  </m:oMath>
                </a14:m>
                <a:r>
                  <a:rPr lang="en-US" sz="2200" dirty="0" smtClean="0">
                    <a:solidFill>
                      <a:srgbClr val="FF0000"/>
                    </a:solidFill>
                  </a:rPr>
                  <a:t> conv “bottleneck”    	layers</a:t>
                </a:r>
              </a:p>
            </p:txBody>
          </p:sp>
        </mc:Choice>
        <mc:Fallback xmlns="">
          <p:sp>
            <p:nvSpPr>
              <p:cNvPr id="10" name="Rectangle 9"/>
              <p:cNvSpPr>
                <a:spLocks noRot="1" noChangeAspect="1" noMove="1" noResize="1" noEditPoints="1" noAdjustHandles="1" noChangeArrowheads="1" noChangeShapeType="1" noTextEdit="1"/>
              </p:cNvSpPr>
              <p:nvPr/>
            </p:nvSpPr>
            <p:spPr bwMode="auto">
              <a:xfrm>
                <a:off x="5867400" y="1511197"/>
                <a:ext cx="2667000" cy="699397"/>
              </a:xfrm>
              <a:prstGeom prst="rect">
                <a:avLst/>
              </a:prstGeom>
              <a:blipFill rotWithShape="1">
                <a:blip r:embed="rId6"/>
                <a:stretch>
                  <a:fillRect l="-6407" t="-12174" r="-11899" b="-191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61522945"/>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4" name="Rectangle 13"/>
          <p:cNvSpPr>
            <a:spLocks noChangeArrowheads="1"/>
          </p:cNvSpPr>
          <p:nvPr/>
        </p:nvSpPr>
        <p:spPr bwMode="auto">
          <a:xfrm>
            <a:off x="152400" y="5643320"/>
            <a:ext cx="46482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Inception module with dimension reduction</a:t>
            </a:r>
            <a:endParaRPr lang="en-US" sz="2000" b="1" dirty="0" smtClean="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350" t="5811"/>
          <a:stretch/>
        </p:blipFill>
        <p:spPr bwMode="auto">
          <a:xfrm>
            <a:off x="228600" y="1905794"/>
            <a:ext cx="4953000" cy="3382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799" y="1448594"/>
            <a:ext cx="3759241" cy="397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1451890"/>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270" t="20305" r="5372"/>
          <a:stretch/>
        </p:blipFill>
        <p:spPr bwMode="auto">
          <a:xfrm>
            <a:off x="3124200" y="2482540"/>
            <a:ext cx="3492005" cy="163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a:spLocks noChangeArrowheads="1"/>
          </p:cNvSpPr>
          <p:nvPr/>
        </p:nvSpPr>
        <p:spPr bwMode="auto">
          <a:xfrm>
            <a:off x="3962400" y="4119321"/>
            <a:ext cx="21574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Inception module</a:t>
            </a:r>
            <a:endParaRPr lang="en-US" sz="2200" b="1" dirty="0" smtClean="0"/>
          </a:p>
        </p:txBody>
      </p:sp>
      <p:pic>
        <p:nvPicPr>
          <p:cNvPr id="1126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5745" t="3644" r="1011" b="1216"/>
          <a:stretch/>
        </p:blipFill>
        <p:spPr bwMode="auto">
          <a:xfrm>
            <a:off x="6629400" y="762794"/>
            <a:ext cx="2420500" cy="480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a:spLocks noChangeArrowheads="1"/>
          </p:cNvSpPr>
          <p:nvPr/>
        </p:nvSpPr>
        <p:spPr bwMode="auto">
          <a:xfrm>
            <a:off x="228600" y="3429794"/>
            <a:ext cx="3048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Stack inception modules with dimension reduction on top of each other</a:t>
            </a:r>
          </a:p>
        </p:txBody>
      </p:sp>
    </p:spTree>
    <p:extLst>
      <p:ext uri="{BB962C8B-B14F-4D97-AF65-F5344CB8AC3E}">
        <p14:creationId xmlns:p14="http://schemas.microsoft.com/office/powerpoint/2010/main" val="2408402791"/>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1" name="Rectangle 10"/>
          <p:cNvSpPr>
            <a:spLocks noChangeArrowheads="1"/>
          </p:cNvSpPr>
          <p:nvPr/>
        </p:nvSpPr>
        <p:spPr bwMode="auto">
          <a:xfrm>
            <a:off x="304800" y="4801394"/>
            <a:ext cx="190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Stem Network: Conv-Pool-</a:t>
            </a:r>
          </a:p>
          <a:p>
            <a:pPr algn="ctr"/>
            <a:r>
              <a:rPr lang="en-US" sz="2200" b="1" dirty="0" smtClean="0">
                <a:solidFill>
                  <a:schemeClr val="accent1"/>
                </a:solidFill>
              </a:rPr>
              <a:t>2x Conv-Pool</a:t>
            </a:r>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grpSp>
        <p:nvGrpSpPr>
          <p:cNvPr id="2" name="Group 1"/>
          <p:cNvGrpSpPr/>
          <p:nvPr/>
        </p:nvGrpSpPr>
        <p:grpSpPr>
          <a:xfrm>
            <a:off x="76200" y="1847850"/>
            <a:ext cx="8920982" cy="2648744"/>
            <a:chOff x="76200" y="1847850"/>
            <a:chExt cx="8920982" cy="2648744"/>
          </a:xfrm>
        </p:grpSpPr>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209" t="3541" b="3840"/>
            <a:stretch/>
          </p:blipFill>
          <p:spPr bwMode="auto">
            <a:xfrm>
              <a:off x="2133599" y="1847850"/>
              <a:ext cx="6863583" cy="2648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6437" t="9167"/>
            <a:stretch/>
          </p:blipFill>
          <p:spPr bwMode="auto">
            <a:xfrm>
              <a:off x="76200" y="3222555"/>
              <a:ext cx="2057400" cy="89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6" name="Straight Arrow Connector 5"/>
          <p:cNvCxnSpPr/>
          <p:nvPr/>
        </p:nvCxnSpPr>
        <p:spPr>
          <a:xfrm flipV="1">
            <a:off x="914400" y="4039394"/>
            <a:ext cx="190500" cy="607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36999"/>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1" name="Rectangle 10"/>
          <p:cNvSpPr>
            <a:spLocks noChangeArrowheads="1"/>
          </p:cNvSpPr>
          <p:nvPr/>
        </p:nvSpPr>
        <p:spPr bwMode="auto">
          <a:xfrm>
            <a:off x="4648200" y="5378450"/>
            <a:ext cx="1905000" cy="71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Stem Inception Modules</a:t>
            </a:r>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cxnSp>
        <p:nvCxnSpPr>
          <p:cNvPr id="6" name="Straight Arrow Connector 5"/>
          <p:cNvCxnSpPr/>
          <p:nvPr/>
        </p:nvCxnSpPr>
        <p:spPr>
          <a:xfrm flipH="1" flipV="1">
            <a:off x="5308600" y="4803730"/>
            <a:ext cx="38100" cy="6072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362200" y="2058195"/>
            <a:ext cx="6628416" cy="274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9902" t="15938" b="15133"/>
          <a:stretch/>
        </p:blipFill>
        <p:spPr bwMode="auto">
          <a:xfrm>
            <a:off x="228600" y="3501978"/>
            <a:ext cx="2187190" cy="75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0792882"/>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grpSp>
        <p:nvGrpSpPr>
          <p:cNvPr id="2" name="Group 1"/>
          <p:cNvGrpSpPr/>
          <p:nvPr/>
        </p:nvGrpSpPr>
        <p:grpSpPr>
          <a:xfrm>
            <a:off x="228600" y="1905794"/>
            <a:ext cx="8746704" cy="3352800"/>
            <a:chOff x="336550" y="1905794"/>
            <a:chExt cx="8746704" cy="3352800"/>
          </a:xfrm>
        </p:grpSpPr>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902" t="15938" r="3515" b="15133"/>
            <a:stretch/>
          </p:blipFill>
          <p:spPr bwMode="auto">
            <a:xfrm>
              <a:off x="336550" y="3277394"/>
              <a:ext cx="2101850" cy="75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273"/>
            <a:stretch/>
          </p:blipFill>
          <p:spPr bwMode="auto">
            <a:xfrm>
              <a:off x="2438400" y="1905794"/>
              <a:ext cx="6644854"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80189696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p:sp>
        <p:nvSpPr>
          <p:cNvPr id="26" name="Rectangle 4"/>
          <p:cNvSpPr>
            <a:spLocks noChangeArrowheads="1"/>
          </p:cNvSpPr>
          <p:nvPr/>
        </p:nvSpPr>
        <p:spPr bwMode="auto">
          <a:xfrm>
            <a:off x="152400" y="1811338"/>
            <a:ext cx="1752600" cy="428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500" b="1" dirty="0" smtClean="0"/>
              <a:t>Architecture:</a:t>
            </a:r>
            <a:endParaRPr lang="en-US" sz="2500" dirty="0"/>
          </a:p>
          <a:p>
            <a:r>
              <a:rPr lang="en-US" sz="2000" dirty="0" smtClean="0">
                <a:solidFill>
                  <a:srgbClr val="FF0000"/>
                </a:solidFill>
              </a:rPr>
              <a:t>Conv1</a:t>
            </a:r>
          </a:p>
          <a:p>
            <a:r>
              <a:rPr lang="en-US" sz="2000" dirty="0" smtClean="0">
                <a:solidFill>
                  <a:srgbClr val="00B0F0"/>
                </a:solidFill>
              </a:rPr>
              <a:t>MaxPool1</a:t>
            </a:r>
          </a:p>
          <a:p>
            <a:r>
              <a:rPr lang="en-US" sz="2000" dirty="0" smtClean="0">
                <a:solidFill>
                  <a:srgbClr val="92D050"/>
                </a:solidFill>
              </a:rPr>
              <a:t>Norm1</a:t>
            </a:r>
          </a:p>
          <a:p>
            <a:r>
              <a:rPr lang="en-US" sz="2000" dirty="0" smtClean="0">
                <a:solidFill>
                  <a:srgbClr val="FF0000"/>
                </a:solidFill>
              </a:rPr>
              <a:t>Conv2</a:t>
            </a:r>
          </a:p>
          <a:p>
            <a:r>
              <a:rPr lang="en-US" sz="2000" dirty="0" smtClean="0">
                <a:solidFill>
                  <a:srgbClr val="00B0F0"/>
                </a:solidFill>
              </a:rPr>
              <a:t>MaxPool2</a:t>
            </a:r>
          </a:p>
          <a:p>
            <a:r>
              <a:rPr lang="en-US" sz="2000" dirty="0" smtClean="0">
                <a:solidFill>
                  <a:srgbClr val="92D050"/>
                </a:solidFill>
              </a:rPr>
              <a:t>Norm2</a:t>
            </a:r>
          </a:p>
          <a:p>
            <a:r>
              <a:rPr lang="en-US" sz="2000" dirty="0" smtClean="0">
                <a:solidFill>
                  <a:srgbClr val="FF0000"/>
                </a:solidFill>
              </a:rPr>
              <a:t>Conv3</a:t>
            </a:r>
          </a:p>
          <a:p>
            <a:r>
              <a:rPr lang="en-US" sz="2000" dirty="0" smtClean="0">
                <a:solidFill>
                  <a:srgbClr val="FF0000"/>
                </a:solidFill>
              </a:rPr>
              <a:t>Conv4</a:t>
            </a:r>
          </a:p>
          <a:p>
            <a:r>
              <a:rPr lang="en-US" sz="2000" dirty="0" smtClean="0">
                <a:solidFill>
                  <a:srgbClr val="FF0000"/>
                </a:solidFill>
              </a:rPr>
              <a:t>Conv5</a:t>
            </a:r>
          </a:p>
          <a:p>
            <a:r>
              <a:rPr lang="en-US" sz="2000" dirty="0" smtClean="0">
                <a:solidFill>
                  <a:srgbClr val="FFC000"/>
                </a:solidFill>
              </a:rPr>
              <a:t>FC6</a:t>
            </a:r>
          </a:p>
          <a:p>
            <a:r>
              <a:rPr lang="en-US" sz="2000" dirty="0" smtClean="0">
                <a:solidFill>
                  <a:srgbClr val="FFC000"/>
                </a:solidFill>
              </a:rPr>
              <a:t>FC7</a:t>
            </a:r>
          </a:p>
          <a:p>
            <a:r>
              <a:rPr lang="en-US" sz="2000" dirty="0" smtClean="0">
                <a:solidFill>
                  <a:srgbClr val="FFC000"/>
                </a:solidFill>
              </a:rPr>
              <a:t>FC8</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311" y="2134394"/>
            <a:ext cx="7095289"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21214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grpSp>
        <p:nvGrpSpPr>
          <p:cNvPr id="3" name="Group 2"/>
          <p:cNvGrpSpPr/>
          <p:nvPr/>
        </p:nvGrpSpPr>
        <p:grpSpPr>
          <a:xfrm>
            <a:off x="228600" y="1905794"/>
            <a:ext cx="8746704" cy="3034506"/>
            <a:chOff x="228600" y="1905794"/>
            <a:chExt cx="8746704" cy="3034506"/>
          </a:xfrm>
        </p:grpSpPr>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902" t="15938" r="3515" b="15133"/>
            <a:stretch/>
          </p:blipFill>
          <p:spPr bwMode="auto">
            <a:xfrm>
              <a:off x="228600" y="3277394"/>
              <a:ext cx="2101850" cy="75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273" b="9494"/>
            <a:stretch/>
          </p:blipFill>
          <p:spPr bwMode="auto">
            <a:xfrm>
              <a:off x="2330450" y="1905794"/>
              <a:ext cx="6644854" cy="303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a:spLocks noChangeArrowheads="1"/>
          </p:cNvSpPr>
          <p:nvPr/>
        </p:nvSpPr>
        <p:spPr bwMode="auto">
          <a:xfrm>
            <a:off x="5913227" y="4877594"/>
            <a:ext cx="307837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dirty="0" smtClean="0">
                <a:solidFill>
                  <a:schemeClr val="accent1"/>
                </a:solidFill>
              </a:rPr>
              <a:t>Classifier output</a:t>
            </a:r>
          </a:p>
          <a:p>
            <a:pPr algn="ctr"/>
            <a:r>
              <a:rPr lang="en-US" dirty="0" smtClean="0">
                <a:solidFill>
                  <a:schemeClr val="accent1"/>
                </a:solidFill>
              </a:rPr>
              <a:t>(removed expensive FC layers!)</a:t>
            </a:r>
          </a:p>
        </p:txBody>
      </p:sp>
    </p:spTree>
    <p:extLst>
      <p:ext uri="{BB962C8B-B14F-4D97-AF65-F5344CB8AC3E}">
        <p14:creationId xmlns:p14="http://schemas.microsoft.com/office/powerpoint/2010/main" val="2850848923"/>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sp>
        <p:nvSpPr>
          <p:cNvPr id="11" name="Rectangle 10"/>
          <p:cNvSpPr>
            <a:spLocks noChangeArrowheads="1"/>
          </p:cNvSpPr>
          <p:nvPr/>
        </p:nvSpPr>
        <p:spPr bwMode="auto">
          <a:xfrm>
            <a:off x="990600" y="5410994"/>
            <a:ext cx="7391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1900" b="1" dirty="0" smtClean="0">
                <a:solidFill>
                  <a:schemeClr val="accent1"/>
                </a:solidFill>
              </a:rPr>
              <a:t>Auxiliary classification outputs to inject additional gradient at lower layers (AvgPool-1x1 Conv-FC-FC-Softmax)</a:t>
            </a:r>
          </a:p>
        </p:txBody>
      </p:sp>
      <p:grpSp>
        <p:nvGrpSpPr>
          <p:cNvPr id="2" name="Group 1"/>
          <p:cNvGrpSpPr/>
          <p:nvPr/>
        </p:nvGrpSpPr>
        <p:grpSpPr>
          <a:xfrm>
            <a:off x="228600" y="1905794"/>
            <a:ext cx="8813800" cy="3034506"/>
            <a:chOff x="228600" y="1905794"/>
            <a:chExt cx="8813800" cy="3034506"/>
          </a:xfrm>
        </p:grpSpPr>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902" t="15938" r="3515" b="15133"/>
            <a:stretch/>
          </p:blipFill>
          <p:spPr bwMode="auto">
            <a:xfrm>
              <a:off x="228600" y="3277394"/>
              <a:ext cx="2101850" cy="75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273" r="15450" b="9494"/>
            <a:stretch/>
          </p:blipFill>
          <p:spPr bwMode="auto">
            <a:xfrm>
              <a:off x="2330450" y="1905794"/>
              <a:ext cx="5594350" cy="303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7935" r="5762" b="19000"/>
            <a:stretch/>
          </p:blipFill>
          <p:spPr bwMode="auto">
            <a:xfrm>
              <a:off x="7899400" y="2439194"/>
              <a:ext cx="1143000" cy="68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Rectangle 3"/>
          <p:cNvSpPr/>
          <p:nvPr/>
        </p:nvSpPr>
        <p:spPr>
          <a:xfrm>
            <a:off x="6096000" y="3652441"/>
            <a:ext cx="1295400" cy="615553"/>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4191000" y="4027489"/>
            <a:ext cx="1295400" cy="615553"/>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 name="Straight Arrow Connector 5"/>
          <p:cNvCxnSpPr/>
          <p:nvPr/>
        </p:nvCxnSpPr>
        <p:spPr>
          <a:xfrm flipV="1">
            <a:off x="5715000" y="4267994"/>
            <a:ext cx="10287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4876802" y="4668838"/>
            <a:ext cx="685798" cy="742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274376"/>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grpSp>
        <p:nvGrpSpPr>
          <p:cNvPr id="2" name="Group 1"/>
          <p:cNvGrpSpPr/>
          <p:nvPr/>
        </p:nvGrpSpPr>
        <p:grpSpPr>
          <a:xfrm>
            <a:off x="228600" y="1905794"/>
            <a:ext cx="8813800" cy="3276600"/>
            <a:chOff x="228600" y="1905794"/>
            <a:chExt cx="8813800" cy="3034506"/>
          </a:xfrm>
        </p:grpSpPr>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902" t="15938" r="3515" b="15133"/>
            <a:stretch/>
          </p:blipFill>
          <p:spPr bwMode="auto">
            <a:xfrm>
              <a:off x="228600" y="3277394"/>
              <a:ext cx="2101850" cy="75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273" r="15450" b="9494"/>
            <a:stretch/>
          </p:blipFill>
          <p:spPr bwMode="auto">
            <a:xfrm>
              <a:off x="2330450" y="1905794"/>
              <a:ext cx="5594350" cy="303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7935" r="5762" b="19000"/>
            <a:stretch/>
          </p:blipFill>
          <p:spPr bwMode="auto">
            <a:xfrm>
              <a:off x="7899400" y="2439194"/>
              <a:ext cx="1143000" cy="68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637434996"/>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1" name="Rectangle 10"/>
          <p:cNvSpPr>
            <a:spLocks noChangeArrowheads="1"/>
          </p:cNvSpPr>
          <p:nvPr/>
        </p:nvSpPr>
        <p:spPr bwMode="auto">
          <a:xfrm>
            <a:off x="304800" y="1811338"/>
            <a:ext cx="5181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Deeper networks, with computational efficiency</a:t>
            </a:r>
            <a:endParaRPr lang="en-US" sz="2200" b="1" dirty="0" smtClean="0">
              <a:solidFill>
                <a:srgbClr val="FF0000"/>
              </a:solidFill>
            </a:endParaRPr>
          </a:p>
        </p:txBody>
      </p:sp>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270" t="20305" r="5372"/>
          <a:stretch/>
        </p:blipFill>
        <p:spPr bwMode="auto">
          <a:xfrm>
            <a:off x="3810000" y="2482540"/>
            <a:ext cx="3492005" cy="163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7784" t="3192" r="7586" b="2086"/>
          <a:stretch/>
        </p:blipFill>
        <p:spPr bwMode="auto">
          <a:xfrm>
            <a:off x="7352050" y="1032916"/>
            <a:ext cx="1639550" cy="5063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a:spLocks noChangeArrowheads="1"/>
          </p:cNvSpPr>
          <p:nvPr/>
        </p:nvSpPr>
        <p:spPr bwMode="auto">
          <a:xfrm>
            <a:off x="4624388" y="4119321"/>
            <a:ext cx="21574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Inception module</a:t>
            </a:r>
            <a:endParaRPr lang="en-US" sz="2200" b="1" dirty="0" smtClean="0"/>
          </a:p>
        </p:txBody>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972594"/>
            <a:ext cx="3505200" cy="1662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644596"/>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830" t="1772"/>
          <a:stretch/>
        </p:blipFill>
        <p:spPr bwMode="auto">
          <a:xfrm>
            <a:off x="581144" y="1524795"/>
            <a:ext cx="7800856" cy="472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a:spLocks noChangeArrowheads="1"/>
          </p:cNvSpPr>
          <p:nvPr/>
        </p:nvSpPr>
        <p:spPr bwMode="auto">
          <a:xfrm>
            <a:off x="381000" y="946944"/>
            <a:ext cx="83058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300" b="1" dirty="0" smtClean="0"/>
              <a:t>ImageNet Large Scale Visual Recognition Challenge (ILSVRC) winners</a:t>
            </a:r>
          </a:p>
        </p:txBody>
      </p:sp>
    </p:spTree>
    <p:extLst>
      <p:ext uri="{BB962C8B-B14F-4D97-AF65-F5344CB8AC3E}">
        <p14:creationId xmlns:p14="http://schemas.microsoft.com/office/powerpoint/2010/main" val="3652748878"/>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45720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Very deep networks using residual connections</a:t>
            </a:r>
            <a:endParaRPr lang="en-US" sz="2200" b="1" dirty="0" smtClean="0">
              <a:solidFill>
                <a:srgbClr val="FF0000"/>
              </a:solidFill>
            </a:endParaRPr>
          </a:p>
        </p:txBody>
      </p:sp>
      <p:sp>
        <p:nvSpPr>
          <p:cNvPr id="13" name="Rectangle 12"/>
          <p:cNvSpPr>
            <a:spLocks noChangeArrowheads="1"/>
          </p:cNvSpPr>
          <p:nvPr/>
        </p:nvSpPr>
        <p:spPr bwMode="auto">
          <a:xfrm>
            <a:off x="4800600"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820194"/>
            <a:ext cx="3595688" cy="1727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b="2250"/>
          <a:stretch/>
        </p:blipFill>
        <p:spPr bwMode="auto">
          <a:xfrm>
            <a:off x="7696200" y="960438"/>
            <a:ext cx="1371600" cy="521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7292" t="10962" b="1065"/>
          <a:stretch/>
        </p:blipFill>
        <p:spPr bwMode="auto">
          <a:xfrm>
            <a:off x="4348164" y="2210594"/>
            <a:ext cx="296703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175498"/>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45720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Very deep networks using residual connections</a:t>
            </a:r>
            <a:endParaRPr lang="en-US" sz="2200" b="1" dirty="0" smtClean="0">
              <a:solidFill>
                <a:srgbClr val="FF0000"/>
              </a:solidFill>
            </a:endParaRPr>
          </a:p>
        </p:txBody>
      </p:sp>
      <p:sp>
        <p:nvSpPr>
          <p:cNvPr id="13" name="Rectangle 12"/>
          <p:cNvSpPr>
            <a:spLocks noChangeArrowheads="1"/>
          </p:cNvSpPr>
          <p:nvPr/>
        </p:nvSpPr>
        <p:spPr bwMode="auto">
          <a:xfrm>
            <a:off x="5310188"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2250"/>
          <a:stretch/>
        </p:blipFill>
        <p:spPr bwMode="auto">
          <a:xfrm>
            <a:off x="7696200" y="960438"/>
            <a:ext cx="1371600" cy="521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7292" t="10962" b="1065"/>
          <a:stretch/>
        </p:blipFill>
        <p:spPr bwMode="auto">
          <a:xfrm>
            <a:off x="4576764" y="2210594"/>
            <a:ext cx="296703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12651" y="2743994"/>
            <a:ext cx="3978349" cy="2862322"/>
          </a:xfrm>
          <a:prstGeom prst="rect">
            <a:avLst/>
          </a:prstGeom>
        </p:spPr>
        <p:txBody>
          <a:bodyPr wrap="square">
            <a:spAutoFit/>
          </a:bodyPr>
          <a:lstStyle/>
          <a:p>
            <a:r>
              <a:rPr lang="en-US" sz="2000" b="1" dirty="0">
                <a:solidFill>
                  <a:srgbClr val="92D050"/>
                </a:solidFill>
                <a:latin typeface="Times New Roman" pitchFamily="18" charset="0"/>
                <a:cs typeface="Times New Roman" pitchFamily="18" charset="0"/>
              </a:rPr>
              <a:t>The central idea behind residual learning is to introduce shortcut connections, known as skip connections or identity mappings, that allow the network to learn residual functions. These residual functions represent the difference between the input and output of a particular layer.</a:t>
            </a:r>
          </a:p>
        </p:txBody>
      </p:sp>
    </p:spTree>
    <p:extLst>
      <p:ext uri="{BB962C8B-B14F-4D97-AF65-F5344CB8AC3E}">
        <p14:creationId xmlns:p14="http://schemas.microsoft.com/office/powerpoint/2010/main" val="2324720821"/>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What happens when we continue stacking deeper layers on a “plain” convolutional neural network?</a:t>
            </a:r>
            <a:endParaRPr lang="en-US" sz="2000" b="1" dirty="0" smtClean="0"/>
          </a:p>
        </p:txBody>
      </p:sp>
    </p:spTree>
    <p:extLst>
      <p:ext uri="{BB962C8B-B14F-4D97-AF65-F5344CB8AC3E}">
        <p14:creationId xmlns:p14="http://schemas.microsoft.com/office/powerpoint/2010/main" val="1287203904"/>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What happens when we continue stacking deeper layers on a “plain” convolutional neural network?</a:t>
            </a:r>
            <a:endParaRPr lang="en-US" sz="2000" b="1" dirty="0" smtClean="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1594"/>
            <a:ext cx="37338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9371" y="2439194"/>
            <a:ext cx="3859829" cy="287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a:spLocks noChangeArrowheads="1"/>
          </p:cNvSpPr>
          <p:nvPr/>
        </p:nvSpPr>
        <p:spPr bwMode="auto">
          <a:xfrm>
            <a:off x="533400" y="5468938"/>
            <a:ext cx="5943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Q: What’s strange about these training and test curves?</a:t>
            </a:r>
          </a:p>
          <a:p>
            <a:r>
              <a:rPr lang="en-US" sz="2000" dirty="0" smtClean="0"/>
              <a:t>[Hint: look at the order of the curves]</a:t>
            </a:r>
          </a:p>
        </p:txBody>
      </p:sp>
    </p:spTree>
    <p:extLst>
      <p:ext uri="{BB962C8B-B14F-4D97-AF65-F5344CB8AC3E}">
        <p14:creationId xmlns:p14="http://schemas.microsoft.com/office/powerpoint/2010/main" val="2136235444"/>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What happens when we continue stacking deeper layers on a “plain” convolutional neural network?</a:t>
            </a:r>
            <a:endParaRPr lang="en-US" sz="2000" b="1" dirty="0" smtClean="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1594"/>
            <a:ext cx="37338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9371" y="2439194"/>
            <a:ext cx="3859829" cy="287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a:spLocks noChangeArrowheads="1"/>
          </p:cNvSpPr>
          <p:nvPr/>
        </p:nvSpPr>
        <p:spPr bwMode="auto">
          <a:xfrm>
            <a:off x="533400" y="5545138"/>
            <a:ext cx="6629400" cy="47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chemeClr val="accent1"/>
                </a:solidFill>
              </a:rPr>
              <a:t>56-layer model performs worse on both training and test error</a:t>
            </a:r>
          </a:p>
        </p:txBody>
      </p:sp>
    </p:spTree>
    <p:extLst>
      <p:ext uri="{BB962C8B-B14F-4D97-AF65-F5344CB8AC3E}">
        <p14:creationId xmlns:p14="http://schemas.microsoft.com/office/powerpoint/2010/main" val="263221474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344194"/>
                <a:ext cx="70866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endParaRPr lang="en-US" sz="2000" dirty="0" smtClean="0">
                  <a:solidFill>
                    <a:schemeClr val="tx1"/>
                  </a:solidFill>
                </a:endParaRPr>
              </a:p>
              <a:p>
                <a:r>
                  <a:rPr lang="en-US" sz="2000" b="1" dirty="0" smtClean="0">
                    <a:solidFill>
                      <a:schemeClr val="tx1"/>
                    </a:solidFill>
                  </a:rPr>
                  <a:t>First layer </a:t>
                </a:r>
                <a:r>
                  <a:rPr lang="en-US" sz="2000" dirty="0" smtClean="0">
                    <a:solidFill>
                      <a:schemeClr val="tx1"/>
                    </a:solidFill>
                  </a:rPr>
                  <a:t>(Conv1): </a:t>
                </a:r>
                <a14:m>
                  <m:oMath xmlns:m="http://schemas.openxmlformats.org/officeDocument/2006/math">
                    <m:r>
                      <a:rPr lang="en-US" sz="2000" b="0" i="1" smtClean="0">
                        <a:solidFill>
                          <a:schemeClr val="tx1"/>
                        </a:solidFill>
                        <a:latin typeface="Cambria Math"/>
                      </a:rPr>
                      <m:t>96 11</m:t>
                    </m:r>
                    <m:r>
                      <a:rPr lang="en-US" sz="2000" b="0" i="1" smtClean="0">
                        <a:solidFill>
                          <a:schemeClr val="tx1"/>
                        </a:solidFill>
                        <a:latin typeface="Cambria Math"/>
                      </a:rPr>
                      <m:t>𝑥</m:t>
                    </m:r>
                    <m:r>
                      <a:rPr lang="en-US" sz="2000" b="0" i="1" smtClean="0">
                        <a:solidFill>
                          <a:schemeClr val="tx1"/>
                        </a:solidFill>
                        <a:latin typeface="Cambria Math"/>
                      </a:rPr>
                      <m:t>11</m:t>
                    </m:r>
                  </m:oMath>
                </a14:m>
                <a:r>
                  <a:rPr lang="en-US" sz="2000" dirty="0" smtClean="0">
                    <a:solidFill>
                      <a:schemeClr val="tx1"/>
                    </a:solidFill>
                  </a:rPr>
                  <a:t> filters applied at stride 4</a:t>
                </a:r>
              </a:p>
              <a:p>
                <a:endParaRPr lang="en-US" sz="2000" dirty="0">
                  <a:solidFill>
                    <a:schemeClr val="tx1"/>
                  </a:solidFill>
                </a:endParaRPr>
              </a:p>
              <a:p>
                <a:r>
                  <a:rPr lang="en-US" sz="2000" dirty="0" smtClean="0">
                    <a:solidFill>
                      <a:srgbClr val="0070C0"/>
                    </a:solidFill>
                  </a:rPr>
                  <a:t>Q: What is the output volume size? Hint: </a:t>
                </a:r>
                <a14:m>
                  <m:oMath xmlns:m="http://schemas.openxmlformats.org/officeDocument/2006/math">
                    <m:f>
                      <m:fPr>
                        <m:type m:val="lin"/>
                        <m:ctrlPr>
                          <a:rPr lang="en-US" sz="2000" b="0" i="1" smtClean="0">
                            <a:solidFill>
                              <a:srgbClr val="0070C0"/>
                            </a:solidFill>
                            <a:latin typeface="Cambria Math"/>
                          </a:rPr>
                        </m:ctrlPr>
                      </m:fPr>
                      <m:num>
                        <m:r>
                          <a:rPr lang="en-US" sz="2000" b="0" i="1" smtClean="0">
                            <a:solidFill>
                              <a:srgbClr val="0070C0"/>
                            </a:solidFill>
                            <a:latin typeface="Cambria Math"/>
                          </a:rPr>
                          <m:t>(</m:t>
                        </m:r>
                        <m:d>
                          <m:dPr>
                            <m:ctrlPr>
                              <a:rPr lang="en-US" sz="2000" b="0" i="1" smtClean="0">
                                <a:solidFill>
                                  <a:srgbClr val="0070C0"/>
                                </a:solidFill>
                                <a:latin typeface="Cambria Math"/>
                              </a:rPr>
                            </m:ctrlPr>
                          </m:dPr>
                          <m:e>
                            <m:r>
                              <a:rPr lang="en-US" sz="2000" b="0" i="1" smtClean="0">
                                <a:solidFill>
                                  <a:srgbClr val="0070C0"/>
                                </a:solidFill>
                                <a:latin typeface="Cambria Math"/>
                              </a:rPr>
                              <m:t>227−11</m:t>
                            </m:r>
                          </m:e>
                        </m:d>
                      </m:num>
                      <m:den>
                        <m:r>
                          <a:rPr lang="en-US" sz="2000" b="0" i="1" smtClean="0">
                            <a:solidFill>
                              <a:srgbClr val="0070C0"/>
                            </a:solidFill>
                            <a:latin typeface="Cambria Math"/>
                          </a:rPr>
                          <m:t>4)+1</m:t>
                        </m:r>
                      </m:den>
                    </m:f>
                    <m:r>
                      <a:rPr lang="en-US" sz="2000" b="0" i="1" smtClean="0">
                        <a:solidFill>
                          <a:srgbClr val="0070C0"/>
                        </a:solidFill>
                        <a:latin typeface="Cambria Math"/>
                      </a:rPr>
                      <m:t>=55</m:t>
                    </m:r>
                  </m:oMath>
                </a14:m>
                <a:endParaRPr lang="en-US" sz="2000" dirty="0" smtClean="0">
                  <a:solidFill>
                    <a:srgbClr val="0070C0"/>
                  </a:solidFill>
                </a:endParaRP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344194"/>
                <a:ext cx="7086600" cy="1676400"/>
              </a:xfrm>
              <a:prstGeom prst="rect">
                <a:avLst/>
              </a:prstGeom>
              <a:blipFill rotWithShape="1">
                <a:blip r:embed="rId4"/>
                <a:stretch>
                  <a:fillRect l="-2238" t="-4727" r="-1979" b="-3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6311" y="1829594"/>
            <a:ext cx="7095289"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4884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Hypothesis: the problem is an optimization problem. Deeper models are harder to optimize.</a:t>
            </a:r>
            <a:endParaRPr lang="en-US" sz="2000" b="1" dirty="0" smtClean="0"/>
          </a:p>
        </p:txBody>
      </p:sp>
    </p:spTree>
    <p:extLst>
      <p:ext uri="{BB962C8B-B14F-4D97-AF65-F5344CB8AC3E}">
        <p14:creationId xmlns:p14="http://schemas.microsoft.com/office/powerpoint/2010/main" val="1831229913"/>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Hypothesis: the problem is an optimization problem. Deeper models are harder to optimize.</a:t>
            </a:r>
            <a:endParaRPr lang="en-US" sz="2000" b="1" dirty="0" smtClean="0"/>
          </a:p>
        </p:txBody>
      </p:sp>
      <p:sp>
        <p:nvSpPr>
          <p:cNvPr id="7" name="Rectangle 6"/>
          <p:cNvSpPr>
            <a:spLocks noChangeArrowheads="1"/>
          </p:cNvSpPr>
          <p:nvPr/>
        </p:nvSpPr>
        <p:spPr bwMode="auto">
          <a:xfrm>
            <a:off x="304800" y="2801938"/>
            <a:ext cx="5562600" cy="253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b="1" dirty="0" smtClean="0">
                <a:solidFill>
                  <a:schemeClr val="accent1"/>
                </a:solidFill>
              </a:rPr>
              <a:t>The deeper model should be able to perform at least as well as the shallower model.</a:t>
            </a:r>
          </a:p>
          <a:p>
            <a:endParaRPr lang="en-US" sz="2200" b="1" dirty="0">
              <a:solidFill>
                <a:schemeClr val="accent1"/>
              </a:solidFill>
            </a:endParaRPr>
          </a:p>
          <a:p>
            <a:r>
              <a:rPr lang="en-US" sz="2200" b="1" dirty="0" smtClean="0">
                <a:solidFill>
                  <a:schemeClr val="accent1"/>
                </a:solidFill>
              </a:rPr>
              <a:t>A solution by construction is copying the learned layers from the shallower model and setting additional layers to identity mapping.</a:t>
            </a:r>
          </a:p>
        </p:txBody>
      </p:sp>
    </p:spTree>
    <p:extLst>
      <p:ext uri="{BB962C8B-B14F-4D97-AF65-F5344CB8AC3E}">
        <p14:creationId xmlns:p14="http://schemas.microsoft.com/office/powerpoint/2010/main" val="2275027385"/>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753394"/>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b="1" dirty="0" smtClean="0"/>
              <a:t>Solution: Use network layers to fit a residual mapping instead of directly trying to fit a desired underlying mapping.</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25" y="2591594"/>
            <a:ext cx="142105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7213"/>
          <a:stretch/>
        </p:blipFill>
        <p:spPr bwMode="auto">
          <a:xfrm>
            <a:off x="5102089" y="2515394"/>
            <a:ext cx="3279911" cy="291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a:spLocks noChangeArrowheads="1"/>
          </p:cNvSpPr>
          <p:nvPr/>
        </p:nvSpPr>
        <p:spPr bwMode="auto">
          <a:xfrm>
            <a:off x="5791200" y="5643321"/>
            <a:ext cx="15240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Residual block</a:t>
            </a:r>
            <a:endParaRPr lang="en-US" sz="2000" b="1" dirty="0" smtClean="0"/>
          </a:p>
        </p:txBody>
      </p:sp>
      <p:sp>
        <p:nvSpPr>
          <p:cNvPr id="13" name="Rectangle 12"/>
          <p:cNvSpPr>
            <a:spLocks noChangeArrowheads="1"/>
          </p:cNvSpPr>
          <p:nvPr/>
        </p:nvSpPr>
        <p:spPr bwMode="auto">
          <a:xfrm>
            <a:off x="1828800" y="5719521"/>
            <a:ext cx="15240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“Plain” layers</a:t>
            </a:r>
            <a:endParaRPr lang="en-US" sz="2000" b="1" dirty="0" smtClean="0"/>
          </a:p>
        </p:txBody>
      </p:sp>
    </p:spTree>
    <p:extLst>
      <p:ext uri="{BB962C8B-B14F-4D97-AF65-F5344CB8AC3E}">
        <p14:creationId xmlns:p14="http://schemas.microsoft.com/office/powerpoint/2010/main" val="1187444421"/>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753394"/>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b="1" dirty="0" smtClean="0"/>
              <a:t>Solution: Use network layers to fit a residual mapping instead of directly trying to fit a desired underlying mapping.</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25" y="3229769"/>
            <a:ext cx="126585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7213"/>
          <a:stretch/>
        </p:blipFill>
        <p:spPr bwMode="auto">
          <a:xfrm>
            <a:off x="4038600" y="3229769"/>
            <a:ext cx="2594111"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a:spLocks noChangeArrowheads="1"/>
          </p:cNvSpPr>
          <p:nvPr/>
        </p:nvSpPr>
        <p:spPr bwMode="auto">
          <a:xfrm>
            <a:off x="4572000" y="5643321"/>
            <a:ext cx="15240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Residual block</a:t>
            </a:r>
            <a:endParaRPr lang="en-US" sz="2000" b="1" dirty="0" smtClean="0"/>
          </a:p>
        </p:txBody>
      </p:sp>
      <p:sp>
        <p:nvSpPr>
          <p:cNvPr id="13" name="Rectangle 12"/>
          <p:cNvSpPr>
            <a:spLocks noChangeArrowheads="1"/>
          </p:cNvSpPr>
          <p:nvPr/>
        </p:nvSpPr>
        <p:spPr bwMode="auto">
          <a:xfrm>
            <a:off x="1752600" y="5639594"/>
            <a:ext cx="15240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“Plain” layers</a:t>
            </a:r>
            <a:endParaRPr lang="en-US" sz="2000" b="1" dirty="0" smtClean="0"/>
          </a:p>
        </p:txBody>
      </p:sp>
      <p:sp>
        <p:nvSpPr>
          <p:cNvPr id="14" name="Rectangle 13"/>
          <p:cNvSpPr>
            <a:spLocks noChangeArrowheads="1"/>
          </p:cNvSpPr>
          <p:nvPr/>
        </p:nvSpPr>
        <p:spPr bwMode="auto">
          <a:xfrm>
            <a:off x="7086600" y="3735084"/>
            <a:ext cx="1752600" cy="159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b="1" dirty="0" smtClean="0">
                <a:solidFill>
                  <a:schemeClr val="accent1"/>
                </a:solidFill>
              </a:rPr>
              <a:t>Use layers to fit residual  </a:t>
            </a:r>
          </a:p>
          <a:p>
            <a:r>
              <a:rPr lang="en-US" sz="2000" b="1" dirty="0" smtClean="0">
                <a:solidFill>
                  <a:schemeClr val="accent1"/>
                </a:solidFill>
              </a:rPr>
              <a:t>F(x) = H(x) – x </a:t>
            </a:r>
          </a:p>
          <a:p>
            <a:r>
              <a:rPr lang="en-US" sz="2000" b="1" dirty="0" smtClean="0">
                <a:solidFill>
                  <a:schemeClr val="accent1"/>
                </a:solidFill>
              </a:rPr>
              <a:t>instead of  </a:t>
            </a:r>
          </a:p>
          <a:p>
            <a:r>
              <a:rPr lang="en-US" sz="2000" b="1" dirty="0" smtClean="0">
                <a:solidFill>
                  <a:schemeClr val="accent1"/>
                </a:solidFill>
              </a:rPr>
              <a:t>H(x) directly</a:t>
            </a:r>
          </a:p>
        </p:txBody>
      </p:sp>
      <p:sp>
        <p:nvSpPr>
          <p:cNvPr id="15" name="Rectangle 14"/>
          <p:cNvSpPr>
            <a:spLocks noChangeArrowheads="1"/>
          </p:cNvSpPr>
          <p:nvPr/>
        </p:nvSpPr>
        <p:spPr bwMode="auto">
          <a:xfrm>
            <a:off x="2748575" y="2655888"/>
            <a:ext cx="1752600" cy="37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b="1" dirty="0">
                <a:solidFill>
                  <a:schemeClr val="accent1"/>
                </a:solidFill>
              </a:rPr>
              <a:t>H</a:t>
            </a:r>
            <a:r>
              <a:rPr lang="en-US" sz="2000" b="1" dirty="0" smtClean="0">
                <a:solidFill>
                  <a:schemeClr val="accent1"/>
                </a:solidFill>
              </a:rPr>
              <a:t>(x) = F(x) + x </a:t>
            </a:r>
          </a:p>
        </p:txBody>
      </p:sp>
      <p:cxnSp>
        <p:nvCxnSpPr>
          <p:cNvPr id="3" name="Straight Arrow Connector 2"/>
          <p:cNvCxnSpPr/>
          <p:nvPr/>
        </p:nvCxnSpPr>
        <p:spPr>
          <a:xfrm flipH="1">
            <a:off x="2209800" y="2972594"/>
            <a:ext cx="609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657600" y="2972594"/>
            <a:ext cx="6096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1026987"/>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7" name="Text Box 9"/>
          <p:cNvSpPr txBox="1"/>
          <p:nvPr/>
        </p:nvSpPr>
        <p:spPr>
          <a:xfrm>
            <a:off x="76200" y="1928387"/>
            <a:ext cx="3733799" cy="3330207"/>
          </a:xfrm>
          <a:prstGeom prst="rect">
            <a:avLst/>
          </a:prstGeom>
          <a:noFill/>
        </p:spPr>
        <p:txBody>
          <a:bodyPr wrap="square" rtlCol="0">
            <a:spAutoFit/>
          </a:bodyPr>
          <a:lstStyle/>
          <a:p>
            <a:pPr marL="457200" indent="-457200" algn="just">
              <a:lnSpc>
                <a:spcPct val="130000"/>
              </a:lnSpc>
              <a:spcBef>
                <a:spcPts val="600"/>
              </a:spcBef>
              <a:buFont typeface="Wingdings" panose="05000000000000000000" charset="0"/>
              <a:buChar char="v"/>
            </a:pPr>
            <a:r>
              <a:rPr lang="en-US" sz="2000" kern="0" dirty="0">
                <a:latin typeface="Times New Roman" panose="02020603050405020304" charset="0"/>
                <a:ea typeface="Microsoft YaHei" panose="020B0503020204020204" pitchFamily="34" charset="-122"/>
                <a:cs typeface="Times New Roman" panose="02020603050405020304" charset="0"/>
                <a:sym typeface="+mn-lt"/>
              </a:rPr>
              <a:t>In a regular block (Figure A), the portion within the dotted-line box must directly learn the mapping f(x) </a:t>
            </a:r>
          </a:p>
          <a:p>
            <a:pPr marL="457200" indent="-457200" algn="just">
              <a:lnSpc>
                <a:spcPct val="130000"/>
              </a:lnSpc>
              <a:spcBef>
                <a:spcPts val="600"/>
              </a:spcBef>
              <a:buFont typeface="Wingdings" panose="05000000000000000000" charset="0"/>
              <a:buChar char="v"/>
            </a:pPr>
            <a:r>
              <a:rPr lang="en-US" sz="2000" kern="0" dirty="0">
                <a:latin typeface="Times New Roman" panose="02020603050405020304" charset="0"/>
                <a:ea typeface="Microsoft YaHei" panose="020B0503020204020204" pitchFamily="34" charset="-122"/>
                <a:cs typeface="Times New Roman" panose="02020603050405020304" charset="0"/>
                <a:sym typeface="+mn-lt"/>
              </a:rPr>
              <a:t>In a residual block (Figure B), the portion within the dotted-line box needs to learn the residual mapping g(x)=f(x)-x </a:t>
            </a:r>
          </a:p>
        </p:txBody>
      </p:sp>
      <p:pic>
        <p:nvPicPr>
          <p:cNvPr id="18" name="Picture 17"/>
          <p:cNvPicPr>
            <a:picLocks noChangeAspect="1"/>
          </p:cNvPicPr>
          <p:nvPr/>
        </p:nvPicPr>
        <p:blipFill>
          <a:blip r:embed="rId4"/>
          <a:srcRect l="7900" t="4741" r="6436"/>
          <a:stretch>
            <a:fillRect/>
          </a:stretch>
        </p:blipFill>
        <p:spPr>
          <a:xfrm>
            <a:off x="3968114" y="1677194"/>
            <a:ext cx="2508886" cy="3903873"/>
          </a:xfrm>
          <a:prstGeom prst="rect">
            <a:avLst/>
          </a:prstGeom>
        </p:spPr>
      </p:pic>
      <p:pic>
        <p:nvPicPr>
          <p:cNvPr id="19" name="Picture 18"/>
          <p:cNvPicPr>
            <a:picLocks noChangeAspect="1"/>
          </p:cNvPicPr>
          <p:nvPr/>
        </p:nvPicPr>
        <p:blipFill>
          <a:blip r:embed="rId5"/>
          <a:srcRect l="9137" t="5960" r="5011"/>
          <a:stretch>
            <a:fillRect/>
          </a:stretch>
        </p:blipFill>
        <p:spPr>
          <a:xfrm>
            <a:off x="6591627" y="1677194"/>
            <a:ext cx="2466322" cy="3903873"/>
          </a:xfrm>
          <a:prstGeom prst="rect">
            <a:avLst/>
          </a:prstGeom>
        </p:spPr>
      </p:pic>
      <p:sp>
        <p:nvSpPr>
          <p:cNvPr id="2" name="Rectangle 1"/>
          <p:cNvSpPr/>
          <p:nvPr/>
        </p:nvSpPr>
        <p:spPr>
          <a:xfrm>
            <a:off x="4546600" y="5791994"/>
            <a:ext cx="1069524" cy="369332"/>
          </a:xfrm>
          <a:prstGeom prst="rect">
            <a:avLst/>
          </a:prstGeom>
        </p:spPr>
        <p:txBody>
          <a:bodyPr wrap="none">
            <a:spAutoFit/>
          </a:bodyPr>
          <a:lstStyle/>
          <a:p>
            <a:r>
              <a:rPr lang="en-US" kern="0" dirty="0" smtClean="0">
                <a:latin typeface="Times New Roman" panose="02020603050405020304" charset="0"/>
                <a:ea typeface="Microsoft YaHei" panose="020B0503020204020204" pitchFamily="34" charset="-122"/>
                <a:cs typeface="Times New Roman" panose="02020603050405020304" charset="0"/>
                <a:sym typeface="+mn-lt"/>
              </a:rPr>
              <a:t>Figure A </a:t>
            </a:r>
            <a:endParaRPr lang="en-US" dirty="0"/>
          </a:p>
        </p:txBody>
      </p:sp>
      <p:sp>
        <p:nvSpPr>
          <p:cNvPr id="20" name="Rectangle 19"/>
          <p:cNvSpPr/>
          <p:nvPr/>
        </p:nvSpPr>
        <p:spPr>
          <a:xfrm>
            <a:off x="7082388" y="5791994"/>
            <a:ext cx="1056700" cy="369332"/>
          </a:xfrm>
          <a:prstGeom prst="rect">
            <a:avLst/>
          </a:prstGeom>
        </p:spPr>
        <p:txBody>
          <a:bodyPr wrap="none">
            <a:spAutoFit/>
          </a:bodyPr>
          <a:lstStyle/>
          <a:p>
            <a:r>
              <a:rPr lang="en-US" kern="0" dirty="0" smtClean="0">
                <a:latin typeface="Times New Roman" panose="02020603050405020304" charset="0"/>
                <a:ea typeface="Microsoft YaHei" panose="020B0503020204020204" pitchFamily="34" charset="-122"/>
                <a:cs typeface="Times New Roman" panose="02020603050405020304" charset="0"/>
                <a:sym typeface="+mn-lt"/>
              </a:rPr>
              <a:t>Figure </a:t>
            </a:r>
            <a:r>
              <a:rPr lang="en-US" kern="0" dirty="0">
                <a:latin typeface="Times New Roman" panose="02020603050405020304" charset="0"/>
                <a:ea typeface="Microsoft YaHei" panose="020B0503020204020204" pitchFamily="34" charset="-122"/>
                <a:cs typeface="Times New Roman" panose="02020603050405020304" charset="0"/>
                <a:sym typeface="+mn-lt"/>
              </a:rPr>
              <a:t>B</a:t>
            </a:r>
            <a:r>
              <a:rPr lang="en-US" kern="0" dirty="0" smtClean="0">
                <a:latin typeface="Times New Roman" panose="02020603050405020304" charset="0"/>
                <a:ea typeface="Microsoft YaHei" panose="020B0503020204020204" pitchFamily="34" charset="-122"/>
                <a:cs typeface="Times New Roman" panose="02020603050405020304" charset="0"/>
                <a:sym typeface="+mn-lt"/>
              </a:rPr>
              <a:t> </a:t>
            </a:r>
            <a:endParaRPr lang="en-US" dirty="0"/>
          </a:p>
        </p:txBody>
      </p:sp>
    </p:spTree>
    <p:extLst>
      <p:ext uri="{BB962C8B-B14F-4D97-AF65-F5344CB8AC3E}">
        <p14:creationId xmlns:p14="http://schemas.microsoft.com/office/powerpoint/2010/main" val="3972451497"/>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pic>
        <p:nvPicPr>
          <p:cNvPr id="11" name="Picture 10"/>
          <p:cNvPicPr>
            <a:picLocks noChangeAspect="1"/>
          </p:cNvPicPr>
          <p:nvPr/>
        </p:nvPicPr>
        <p:blipFill>
          <a:blip r:embed="rId4"/>
          <a:srcRect t="2249" b="5320"/>
          <a:stretch>
            <a:fillRect/>
          </a:stretch>
        </p:blipFill>
        <p:spPr>
          <a:xfrm>
            <a:off x="3546664" y="1143794"/>
            <a:ext cx="2368368" cy="3727043"/>
          </a:xfrm>
          <a:prstGeom prst="rect">
            <a:avLst/>
          </a:prstGeom>
        </p:spPr>
      </p:pic>
      <p:pic>
        <p:nvPicPr>
          <p:cNvPr id="12" name="Picture 11"/>
          <p:cNvPicPr>
            <a:picLocks noChangeAspect="1"/>
          </p:cNvPicPr>
          <p:nvPr/>
        </p:nvPicPr>
        <p:blipFill>
          <a:blip r:embed="rId5"/>
          <a:stretch>
            <a:fillRect/>
          </a:stretch>
        </p:blipFill>
        <p:spPr>
          <a:xfrm>
            <a:off x="5890414" y="1219994"/>
            <a:ext cx="3024986" cy="3178790"/>
          </a:xfrm>
          <a:prstGeom prst="rect">
            <a:avLst/>
          </a:prstGeom>
        </p:spPr>
      </p:pic>
      <p:sp>
        <p:nvSpPr>
          <p:cNvPr id="13" name="Text Box 8"/>
          <p:cNvSpPr txBox="1"/>
          <p:nvPr/>
        </p:nvSpPr>
        <p:spPr>
          <a:xfrm>
            <a:off x="88900" y="2058194"/>
            <a:ext cx="3263900" cy="2492990"/>
          </a:xfrm>
          <a:prstGeom prst="rect">
            <a:avLst/>
          </a:prstGeom>
          <a:noFill/>
        </p:spPr>
        <p:txBody>
          <a:bodyPr wrap="square" rtlCol="0">
            <a:spAutoFit/>
          </a:bodyPr>
          <a:lstStyle/>
          <a:p>
            <a:pPr marL="457200" indent="-457200" algn="just">
              <a:lnSpc>
                <a:spcPct val="130000"/>
              </a:lnSpc>
              <a:spcBef>
                <a:spcPts val="600"/>
              </a:spcBef>
              <a:buFont typeface="Wingdings" panose="05000000000000000000" charset="0"/>
              <a:buChar char="v"/>
            </a:pPr>
            <a:r>
              <a:rPr lang="en-US" sz="2000" kern="0" dirty="0">
                <a:latin typeface="Times New Roman" panose="02020603050405020304" charset="0"/>
                <a:ea typeface="Microsoft YaHei" panose="020B0503020204020204" pitchFamily="34" charset="-122"/>
                <a:cs typeface="Times New Roman" panose="02020603050405020304" charset="0"/>
                <a:sym typeface="+mn-lt"/>
              </a:rPr>
              <a:t>The structure on the left is where we add the input to the output before applying the ReLU nonlinearity whenever use_1x1conv=False</a:t>
            </a:r>
          </a:p>
        </p:txBody>
      </p:sp>
      <p:sp>
        <p:nvSpPr>
          <p:cNvPr id="14" name="Text Box 7"/>
          <p:cNvSpPr txBox="1"/>
          <p:nvPr/>
        </p:nvSpPr>
        <p:spPr>
          <a:xfrm>
            <a:off x="2438400" y="4801394"/>
            <a:ext cx="6496050" cy="1412759"/>
          </a:xfrm>
          <a:prstGeom prst="rect">
            <a:avLst/>
          </a:prstGeom>
          <a:noFill/>
        </p:spPr>
        <p:txBody>
          <a:bodyPr wrap="square" rtlCol="0">
            <a:spAutoFit/>
          </a:bodyPr>
          <a:lstStyle/>
          <a:p>
            <a:pPr marL="457200" indent="-457200" algn="just">
              <a:lnSpc>
                <a:spcPct val="130000"/>
              </a:lnSpc>
              <a:spcBef>
                <a:spcPts val="600"/>
              </a:spcBef>
              <a:buFont typeface="Wingdings" panose="05000000000000000000" charset="0"/>
              <a:buChar char="v"/>
            </a:pPr>
            <a:r>
              <a:rPr lang="en-US" sz="2800" kern="0" dirty="0">
                <a:latin typeface="Times New Roman" panose="02020603050405020304" charset="0"/>
                <a:ea typeface="Microsoft YaHei" panose="020B0503020204020204" pitchFamily="34" charset="-122"/>
                <a:cs typeface="Times New Roman" panose="02020603050405020304" charset="0"/>
                <a:sym typeface="+mn-lt"/>
              </a:rPr>
              <a:t> </a:t>
            </a:r>
            <a:r>
              <a:rPr lang="en-US" sz="2000" kern="0" dirty="0">
                <a:latin typeface="Times New Roman" panose="02020603050405020304" charset="0"/>
                <a:ea typeface="Microsoft YaHei" panose="020B0503020204020204" pitchFamily="34" charset="-122"/>
                <a:cs typeface="Times New Roman" panose="02020603050405020304" charset="0"/>
                <a:sym typeface="+mn-lt"/>
              </a:rPr>
              <a:t>The structure on the right is where we adjust channels and resolution by means of a 1 x 1convolution before adding.</a:t>
            </a:r>
          </a:p>
        </p:txBody>
      </p:sp>
    </p:spTree>
    <p:extLst>
      <p:ext uri="{BB962C8B-B14F-4D97-AF65-F5344CB8AC3E}">
        <p14:creationId xmlns:p14="http://schemas.microsoft.com/office/powerpoint/2010/main" val="155132109"/>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794"/>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581400" y="534194"/>
            <a:ext cx="1661477"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500" dirty="0" smtClean="0"/>
              <a:t>Homework</a:t>
            </a:r>
            <a:endParaRPr lang="en-US" sz="2500" b="1" dirty="0" smtClean="0"/>
          </a:p>
        </p:txBody>
      </p:sp>
      <p:pic>
        <p:nvPicPr>
          <p:cNvPr id="6" name="Picture 5"/>
          <p:cNvPicPr>
            <a:picLocks noChangeAspect="1"/>
          </p:cNvPicPr>
          <p:nvPr/>
        </p:nvPicPr>
        <p:blipFill>
          <a:blip r:embed="rId4"/>
          <a:srcRect l="1285" t="5909" r="2087" b="5062"/>
          <a:stretch>
            <a:fillRect/>
          </a:stretch>
        </p:blipFill>
        <p:spPr>
          <a:xfrm>
            <a:off x="330200" y="1143794"/>
            <a:ext cx="7905115" cy="2081775"/>
          </a:xfrm>
          <a:prstGeom prst="rect">
            <a:avLst/>
          </a:prstGeom>
        </p:spPr>
      </p:pic>
      <p:sp>
        <p:nvSpPr>
          <p:cNvPr id="7" name="Rectangles 8"/>
          <p:cNvSpPr/>
          <p:nvPr/>
        </p:nvSpPr>
        <p:spPr>
          <a:xfrm>
            <a:off x="4953000" y="1014889"/>
            <a:ext cx="986155" cy="509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tx1"/>
                </a:solidFill>
                <a:latin typeface="Microsoft YaHei" panose="020B0503020204020204" pitchFamily="34" charset="-122"/>
                <a:ea typeface="Microsoft YaHei" panose="020B0503020204020204" pitchFamily="34" charset="-122"/>
              </a:rPr>
              <a:t>1</a:t>
            </a:r>
            <a:r>
              <a:rPr lang="en-US" sz="2000" dirty="0" smtClean="0">
                <a:solidFill>
                  <a:schemeClr val="tx1"/>
                </a:solidFill>
                <a:latin typeface="Microsoft YaHei" panose="020B0503020204020204" pitchFamily="34" charset="-122"/>
                <a:ea typeface="Microsoft YaHei" panose="020B0503020204020204" pitchFamily="34" charset="-122"/>
              </a:rPr>
              <a:t>x</a:t>
            </a:r>
            <a:endParaRPr lang="en-US" sz="2000" dirty="0">
              <a:solidFill>
                <a:schemeClr val="tx1"/>
              </a:solidFill>
              <a:latin typeface="Microsoft YaHei" panose="020B0503020204020204" pitchFamily="34" charset="-122"/>
              <a:ea typeface="Microsoft YaHei" panose="020B0503020204020204" pitchFamily="34" charset="-122"/>
            </a:endParaRPr>
          </a:p>
        </p:txBody>
      </p:sp>
      <p:sp>
        <p:nvSpPr>
          <p:cNvPr id="8" name="Rectangles 8"/>
          <p:cNvSpPr/>
          <p:nvPr/>
        </p:nvSpPr>
        <p:spPr>
          <a:xfrm>
            <a:off x="2209800" y="991394"/>
            <a:ext cx="986155" cy="509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tx1"/>
                </a:solidFill>
                <a:latin typeface="Microsoft YaHei" panose="020B0503020204020204" pitchFamily="34" charset="-122"/>
                <a:ea typeface="Microsoft YaHei" panose="020B0503020204020204" pitchFamily="34" charset="-122"/>
              </a:rPr>
              <a:t>1</a:t>
            </a:r>
            <a:r>
              <a:rPr lang="en-US" sz="2000" dirty="0" smtClean="0">
                <a:solidFill>
                  <a:schemeClr val="tx1"/>
                </a:solidFill>
                <a:latin typeface="Microsoft YaHei" panose="020B0503020204020204" pitchFamily="34" charset="-122"/>
                <a:ea typeface="Microsoft YaHei" panose="020B0503020204020204" pitchFamily="34" charset="-122"/>
              </a:rPr>
              <a:t>x</a:t>
            </a:r>
            <a:endParaRPr lang="en-US" sz="2000" dirty="0">
              <a:solidFill>
                <a:schemeClr val="tx1"/>
              </a:solidFill>
              <a:latin typeface="Microsoft YaHei" panose="020B0503020204020204" pitchFamily="34" charset="-122"/>
              <a:ea typeface="Microsoft YaHei" panose="020B0503020204020204" pitchFamily="34" charset="-122"/>
            </a:endParaRPr>
          </a:p>
        </p:txBody>
      </p:sp>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303" b="12887"/>
          <a:stretch/>
        </p:blipFill>
        <p:spPr bwMode="auto">
          <a:xfrm>
            <a:off x="3423698" y="4204494"/>
            <a:ext cx="2025236"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flipV="1">
            <a:off x="2819400" y="2515394"/>
            <a:ext cx="1463357" cy="1600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flipV="1">
            <a:off x="4282757" y="2515395"/>
            <a:ext cx="1656398" cy="160019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H="1" flipV="1">
            <a:off x="4114800" y="2452689"/>
            <a:ext cx="167957" cy="166290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28288918"/>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3" name="Rectangle 12"/>
          <p:cNvSpPr>
            <a:spLocks noChangeArrowheads="1"/>
          </p:cNvSpPr>
          <p:nvPr/>
        </p:nvSpPr>
        <p:spPr bwMode="auto">
          <a:xfrm>
            <a:off x="4800600"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2250"/>
          <a:stretch/>
        </p:blipFill>
        <p:spPr bwMode="auto">
          <a:xfrm>
            <a:off x="7696200" y="960438"/>
            <a:ext cx="1371600" cy="521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7292" t="10962" b="1065"/>
          <a:stretch/>
        </p:blipFill>
        <p:spPr bwMode="auto">
          <a:xfrm>
            <a:off x="4267200" y="2210594"/>
            <a:ext cx="296703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1905794"/>
            <a:ext cx="37521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Brace 1"/>
          <p:cNvSpPr/>
          <p:nvPr/>
        </p:nvSpPr>
        <p:spPr>
          <a:xfrm>
            <a:off x="7010400" y="2210594"/>
            <a:ext cx="609600" cy="3886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Arrow Connector 3"/>
          <p:cNvCxnSpPr/>
          <p:nvPr/>
        </p:nvCxnSpPr>
        <p:spPr>
          <a:xfrm>
            <a:off x="7315200" y="4153694"/>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928878"/>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3" name="Rectangle 12"/>
          <p:cNvSpPr>
            <a:spLocks noChangeArrowheads="1"/>
          </p:cNvSpPr>
          <p:nvPr/>
        </p:nvSpPr>
        <p:spPr bwMode="auto">
          <a:xfrm>
            <a:off x="3657600"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7292" t="10962" b="1065"/>
          <a:stretch/>
        </p:blipFill>
        <p:spPr bwMode="auto">
          <a:xfrm>
            <a:off x="3429000" y="2743994"/>
            <a:ext cx="2357436" cy="211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638800" y="2210594"/>
            <a:ext cx="685800" cy="3886200"/>
            <a:chOff x="7010400" y="2210594"/>
            <a:chExt cx="685800" cy="3886200"/>
          </a:xfrm>
        </p:grpSpPr>
        <p:sp>
          <p:nvSpPr>
            <p:cNvPr id="2" name="Right Brace 1"/>
            <p:cNvSpPr/>
            <p:nvPr/>
          </p:nvSpPr>
          <p:spPr>
            <a:xfrm>
              <a:off x="7010400" y="2210594"/>
              <a:ext cx="609600" cy="3886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Arrow Connector 3"/>
            <p:cNvCxnSpPr/>
            <p:nvPr/>
          </p:nvCxnSpPr>
          <p:spPr>
            <a:xfrm>
              <a:off x="7315200" y="4153694"/>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210594"/>
            <a:ext cx="298024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2449"/>
          <a:stretch/>
        </p:blipFill>
        <p:spPr bwMode="auto">
          <a:xfrm>
            <a:off x="6321957" y="838994"/>
            <a:ext cx="2669643" cy="530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615545"/>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3" name="Rectangle 12"/>
          <p:cNvSpPr>
            <a:spLocks noChangeArrowheads="1"/>
          </p:cNvSpPr>
          <p:nvPr/>
        </p:nvSpPr>
        <p:spPr bwMode="auto">
          <a:xfrm>
            <a:off x="3657600"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7292" t="10962" b="1065"/>
          <a:stretch/>
        </p:blipFill>
        <p:spPr bwMode="auto">
          <a:xfrm>
            <a:off x="3429000" y="2743994"/>
            <a:ext cx="2357436" cy="211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638800" y="2210594"/>
            <a:ext cx="685800" cy="3886200"/>
            <a:chOff x="7010400" y="2210594"/>
            <a:chExt cx="685800" cy="3886200"/>
          </a:xfrm>
        </p:grpSpPr>
        <p:sp>
          <p:nvSpPr>
            <p:cNvPr id="2" name="Right Brace 1"/>
            <p:cNvSpPr/>
            <p:nvPr/>
          </p:nvSpPr>
          <p:spPr>
            <a:xfrm>
              <a:off x="7010400" y="2210594"/>
              <a:ext cx="609600" cy="3886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Arrow Connector 3"/>
            <p:cNvCxnSpPr/>
            <p:nvPr/>
          </p:nvCxnSpPr>
          <p:spPr>
            <a:xfrm>
              <a:off x="7315200" y="4153694"/>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058194"/>
            <a:ext cx="3044887" cy="270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856457"/>
            <a:ext cx="2621072" cy="537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483945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endParaRPr lang="en-US" sz="2000" dirty="0" smtClean="0">
                  <a:solidFill>
                    <a:schemeClr val="tx1"/>
                  </a:solidFill>
                </a:endParaRPr>
              </a:p>
              <a:p>
                <a:r>
                  <a:rPr lang="en-US" sz="2000" b="1" dirty="0" smtClean="0">
                    <a:solidFill>
                      <a:schemeClr val="tx1"/>
                    </a:solidFill>
                  </a:rPr>
                  <a:t>First layer </a:t>
                </a:r>
                <a:r>
                  <a:rPr lang="en-US" sz="2000" dirty="0" smtClean="0">
                    <a:solidFill>
                      <a:schemeClr val="tx1"/>
                    </a:solidFill>
                  </a:rPr>
                  <a:t>(Conv1): </a:t>
                </a:r>
                <a14:m>
                  <m:oMath xmlns:m="http://schemas.openxmlformats.org/officeDocument/2006/math">
                    <m:r>
                      <a:rPr lang="en-US" sz="2000" b="0" i="1" smtClean="0">
                        <a:solidFill>
                          <a:schemeClr val="tx1"/>
                        </a:solidFill>
                        <a:latin typeface="Cambria Math"/>
                      </a:rPr>
                      <m:t>96 11</m:t>
                    </m:r>
                    <m:r>
                      <a:rPr lang="en-US" sz="2000" b="0" i="1" smtClean="0">
                        <a:solidFill>
                          <a:schemeClr val="tx1"/>
                        </a:solidFill>
                        <a:latin typeface="Cambria Math"/>
                      </a:rPr>
                      <m:t>𝑥</m:t>
                    </m:r>
                    <m:r>
                      <a:rPr lang="en-US" sz="2000" b="0" i="1" smtClean="0">
                        <a:solidFill>
                          <a:schemeClr val="tx1"/>
                        </a:solidFill>
                        <a:latin typeface="Cambria Math"/>
                      </a:rPr>
                      <m:t>11</m:t>
                    </m:r>
                  </m:oMath>
                </a14:m>
                <a:r>
                  <a:rPr lang="en-US" sz="2000" dirty="0" smtClean="0">
                    <a:solidFill>
                      <a:schemeClr val="tx1"/>
                    </a:solidFill>
                  </a:rPr>
                  <a:t> filters applied at stride 4</a:t>
                </a:r>
              </a:p>
              <a:p>
                <a:endParaRPr lang="en-US" sz="2000" dirty="0" smtClean="0">
                  <a:solidFill>
                    <a:schemeClr val="tx1"/>
                  </a:solidFill>
                </a:endParaRPr>
              </a:p>
              <a:p>
                <a:r>
                  <a:rPr lang="en-US" sz="2000" dirty="0" smtClean="0"/>
                  <a:t>Output volume: </a:t>
                </a:r>
                <a:r>
                  <a:rPr lang="en-US" sz="2000" b="1" dirty="0" smtClean="0"/>
                  <a:t>[ </a:t>
                </a:r>
                <a14:m>
                  <m:oMath xmlns:m="http://schemas.openxmlformats.org/officeDocument/2006/math">
                    <m:r>
                      <a:rPr lang="en-US" sz="2000" b="1" i="1" smtClean="0">
                        <a:latin typeface="Cambria Math"/>
                      </a:rPr>
                      <m:t>𝟓𝟓</m:t>
                    </m:r>
                    <m:r>
                      <a:rPr lang="en-US" sz="2000" b="1" i="1" smtClean="0">
                        <a:latin typeface="Cambria Math"/>
                      </a:rPr>
                      <m:t>𝒙</m:t>
                    </m:r>
                    <m:r>
                      <a:rPr lang="en-US" sz="2000" b="1" i="1" smtClean="0">
                        <a:latin typeface="Cambria Math"/>
                      </a:rPr>
                      <m:t>𝟓𝟓</m:t>
                    </m:r>
                    <m:r>
                      <a:rPr lang="en-US" sz="2000" b="1" i="1" smtClean="0">
                        <a:latin typeface="Cambria Math"/>
                      </a:rPr>
                      <m:t>𝒙</m:t>
                    </m:r>
                    <m:r>
                      <a:rPr lang="en-US" sz="2000" b="1" i="1" smtClean="0">
                        <a:latin typeface="Cambria Math"/>
                      </a:rPr>
                      <m:t>𝟗𝟔</m:t>
                    </m:r>
                  </m:oMath>
                </a14:m>
                <a:r>
                  <a:rPr lang="en-US" sz="2000" b="1" dirty="0" smtClean="0"/>
                  <a:t>] </a:t>
                </a:r>
                <a:endParaRPr lang="en-US" sz="2000" b="1" dirty="0" smtClean="0">
                  <a:solidFill>
                    <a:schemeClr val="tx1"/>
                  </a:solidFill>
                </a:endParaRPr>
              </a:p>
              <a:p>
                <a:endParaRPr lang="en-US" sz="2000" dirty="0">
                  <a:solidFill>
                    <a:schemeClr val="tx1"/>
                  </a:solidFill>
                </a:endParaRPr>
              </a:p>
              <a:p>
                <a:r>
                  <a:rPr lang="en-US" sz="2000" dirty="0" smtClean="0">
                    <a:solidFill>
                      <a:srgbClr val="0070C0"/>
                    </a:solidFill>
                  </a:rPr>
                  <a:t>Q: What is the total number of parameters in this layer?</a:t>
                </a: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b="-35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85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3" name="Rectangle 12"/>
          <p:cNvSpPr>
            <a:spLocks noChangeArrowheads="1"/>
          </p:cNvSpPr>
          <p:nvPr/>
        </p:nvSpPr>
        <p:spPr bwMode="auto">
          <a:xfrm>
            <a:off x="3657600"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7292" t="10962" b="1065"/>
          <a:stretch/>
        </p:blipFill>
        <p:spPr bwMode="auto">
          <a:xfrm>
            <a:off x="3429000" y="2743994"/>
            <a:ext cx="2357436" cy="211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562600" y="2210594"/>
            <a:ext cx="685800" cy="3886200"/>
            <a:chOff x="7010400" y="2210594"/>
            <a:chExt cx="685800" cy="3886200"/>
          </a:xfrm>
        </p:grpSpPr>
        <p:sp>
          <p:nvSpPr>
            <p:cNvPr id="2" name="Right Brace 1"/>
            <p:cNvSpPr/>
            <p:nvPr/>
          </p:nvSpPr>
          <p:spPr>
            <a:xfrm>
              <a:off x="7010400" y="2210594"/>
              <a:ext cx="609600" cy="3886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Arrow Connector 3"/>
            <p:cNvCxnSpPr/>
            <p:nvPr/>
          </p:nvCxnSpPr>
          <p:spPr>
            <a:xfrm>
              <a:off x="7315200" y="4153694"/>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905794"/>
            <a:ext cx="2769297" cy="325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888207"/>
            <a:ext cx="2810757" cy="532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6465879"/>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3124994"/>
            <a:ext cx="45720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chemeClr val="accent1"/>
                </a:solidFill>
              </a:rPr>
              <a:t>Total depths of 34, 50, 101, or 152 layers for ImageNet</a:t>
            </a:r>
            <a:endParaRPr lang="en-US" sz="2200" b="1" dirty="0" smtClean="0">
              <a:solidFill>
                <a:schemeClr val="accent1"/>
              </a:solidFill>
            </a:endParaRPr>
          </a:p>
        </p:txBody>
      </p:sp>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2250"/>
          <a:stretch/>
        </p:blipFill>
        <p:spPr bwMode="auto">
          <a:xfrm>
            <a:off x="5867400" y="960438"/>
            <a:ext cx="1371600" cy="521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4343400" y="3566716"/>
            <a:ext cx="1295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3476276"/>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457200" y="2515394"/>
            <a:ext cx="4038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300" dirty="0" smtClean="0">
                <a:solidFill>
                  <a:schemeClr val="accent1"/>
                </a:solidFill>
              </a:rPr>
              <a:t>For deeper networks</a:t>
            </a:r>
          </a:p>
          <a:p>
            <a:r>
              <a:rPr lang="en-US" sz="2300" dirty="0" smtClean="0">
                <a:solidFill>
                  <a:schemeClr val="accent1"/>
                </a:solidFill>
              </a:rPr>
              <a:t>(ResNet-50+), use “bottleneck”</a:t>
            </a:r>
          </a:p>
          <a:p>
            <a:r>
              <a:rPr lang="en-US" sz="2300" dirty="0" smtClean="0">
                <a:solidFill>
                  <a:schemeClr val="accent1"/>
                </a:solidFill>
              </a:rPr>
              <a:t>Layer to improve efficiency</a:t>
            </a:r>
          </a:p>
          <a:p>
            <a:r>
              <a:rPr lang="en-US" sz="2300" dirty="0" smtClean="0">
                <a:solidFill>
                  <a:schemeClr val="accent1"/>
                </a:solidFill>
              </a:rPr>
              <a:t>(similar to </a:t>
            </a:r>
            <a:r>
              <a:rPr lang="en-US" sz="2300" dirty="0" err="1" smtClean="0">
                <a:solidFill>
                  <a:schemeClr val="accent1"/>
                </a:solidFill>
              </a:rPr>
              <a:t>GoogLeNet</a:t>
            </a:r>
            <a:r>
              <a:rPr lang="en-US" sz="2300" dirty="0" smtClean="0">
                <a:solidFill>
                  <a:schemeClr val="accent1"/>
                </a:solidFill>
              </a:rPr>
              <a:t>)</a:t>
            </a:r>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9925" y="1219994"/>
            <a:ext cx="31246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5254018"/>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152400" y="2515394"/>
            <a:ext cx="3733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chemeClr val="accent1"/>
                </a:solidFill>
              </a:rPr>
              <a:t>For deeper networks</a:t>
            </a:r>
          </a:p>
          <a:p>
            <a:r>
              <a:rPr lang="en-US" sz="2200" dirty="0" smtClean="0">
                <a:solidFill>
                  <a:schemeClr val="accent1"/>
                </a:solidFill>
              </a:rPr>
              <a:t>(ResNet-50+), use “bottleneck”</a:t>
            </a:r>
          </a:p>
          <a:p>
            <a:r>
              <a:rPr lang="en-US" sz="2200" dirty="0" smtClean="0">
                <a:solidFill>
                  <a:schemeClr val="accent1"/>
                </a:solidFill>
              </a:rPr>
              <a:t>Layer to improve efficiency</a:t>
            </a:r>
          </a:p>
          <a:p>
            <a:r>
              <a:rPr lang="en-US" sz="2200" dirty="0" smtClean="0">
                <a:solidFill>
                  <a:schemeClr val="accent1"/>
                </a:solidFill>
              </a:rPr>
              <a:t>(similar to </a:t>
            </a:r>
            <a:r>
              <a:rPr lang="en-US" sz="2200" dirty="0" err="1" smtClean="0">
                <a:solidFill>
                  <a:schemeClr val="accent1"/>
                </a:solidFill>
              </a:rPr>
              <a:t>GoogLeNet</a:t>
            </a:r>
            <a:r>
              <a:rPr lang="en-US" sz="2200" dirty="0" smtClean="0">
                <a:solidFill>
                  <a:schemeClr val="accent1"/>
                </a:solidFill>
              </a:rPr>
              <a:t>)</a:t>
            </a:r>
          </a:p>
        </p:txBody>
      </p:sp>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578" t="8206"/>
          <a:stretch/>
        </p:blipFill>
        <p:spPr bwMode="auto">
          <a:xfrm>
            <a:off x="4161345" y="1524794"/>
            <a:ext cx="4754055" cy="335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832273"/>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81994"/>
            <a:ext cx="8381658"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576820"/>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41" t="6479" r="61173"/>
          <a:stretch/>
        </p:blipFill>
        <p:spPr bwMode="auto">
          <a:xfrm>
            <a:off x="152400" y="2058194"/>
            <a:ext cx="3689351" cy="2921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0770" t="11735" r="1660" b="11883"/>
          <a:stretch/>
        </p:blipFill>
        <p:spPr bwMode="auto">
          <a:xfrm>
            <a:off x="4038600" y="2355850"/>
            <a:ext cx="4895850" cy="205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0668814"/>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41" t="6479" r="61173"/>
          <a:stretch/>
        </p:blipFill>
        <p:spPr bwMode="auto">
          <a:xfrm>
            <a:off x="152400" y="2058194"/>
            <a:ext cx="3689351" cy="2921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0770" t="11735" r="1660" b="11883"/>
          <a:stretch/>
        </p:blipFill>
        <p:spPr bwMode="auto">
          <a:xfrm>
            <a:off x="4038600" y="2355850"/>
            <a:ext cx="4895850" cy="205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513" y="4572794"/>
            <a:ext cx="4748208" cy="1026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7749240"/>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5"/>
          <p:cNvSpPr>
            <a:spLocks noChangeArrowheads="1"/>
          </p:cNvSpPr>
          <p:nvPr/>
        </p:nvSpPr>
        <p:spPr bwMode="auto">
          <a:xfrm>
            <a:off x="381000" y="946944"/>
            <a:ext cx="83058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300" b="1" dirty="0" smtClean="0"/>
              <a:t>ImageNet Large Scale Visual Recognition Challenge (ILSVRC) winners</a:t>
            </a:r>
          </a:p>
        </p:txBody>
      </p:sp>
      <p:pic>
        <p:nvPicPr>
          <p:cNvPr id="2048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7895"/>
          <a:stretch/>
        </p:blipFill>
        <p:spPr bwMode="auto">
          <a:xfrm>
            <a:off x="290294" y="1485526"/>
            <a:ext cx="8244106" cy="4535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105466"/>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878682"/>
            <a:ext cx="6638925" cy="270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994347"/>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143794"/>
            <a:ext cx="8572379" cy="2996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01695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endParaRPr lang="en-US" sz="2000" dirty="0" smtClean="0">
                  <a:solidFill>
                    <a:schemeClr val="tx1"/>
                  </a:solidFill>
                </a:endParaRPr>
              </a:p>
              <a:p>
                <a:r>
                  <a:rPr lang="en-US" sz="2000" b="1" dirty="0" smtClean="0">
                    <a:solidFill>
                      <a:schemeClr val="tx1"/>
                    </a:solidFill>
                  </a:rPr>
                  <a:t>First layer </a:t>
                </a:r>
                <a:r>
                  <a:rPr lang="en-US" sz="2000" dirty="0" smtClean="0">
                    <a:solidFill>
                      <a:schemeClr val="tx1"/>
                    </a:solidFill>
                  </a:rPr>
                  <a:t>(Conv1): </a:t>
                </a:r>
                <a14:m>
                  <m:oMath xmlns:m="http://schemas.openxmlformats.org/officeDocument/2006/math">
                    <m:r>
                      <a:rPr lang="en-US" sz="2000" b="0" i="1" smtClean="0">
                        <a:solidFill>
                          <a:schemeClr val="tx1"/>
                        </a:solidFill>
                        <a:latin typeface="Cambria Math"/>
                      </a:rPr>
                      <m:t>96 11</m:t>
                    </m:r>
                    <m:r>
                      <a:rPr lang="en-US" sz="2000" b="0" i="1" smtClean="0">
                        <a:solidFill>
                          <a:schemeClr val="tx1"/>
                        </a:solidFill>
                        <a:latin typeface="Cambria Math"/>
                      </a:rPr>
                      <m:t>𝑥</m:t>
                    </m:r>
                    <m:r>
                      <a:rPr lang="en-US" sz="2000" b="0" i="1" smtClean="0">
                        <a:solidFill>
                          <a:schemeClr val="tx1"/>
                        </a:solidFill>
                        <a:latin typeface="Cambria Math"/>
                      </a:rPr>
                      <m:t>11</m:t>
                    </m:r>
                  </m:oMath>
                </a14:m>
                <a:r>
                  <a:rPr lang="en-US" sz="2000" dirty="0" smtClean="0">
                    <a:solidFill>
                      <a:schemeClr val="tx1"/>
                    </a:solidFill>
                  </a:rPr>
                  <a:t> filters applied at stride 4</a:t>
                </a:r>
              </a:p>
              <a:p>
                <a:endParaRPr lang="en-US" sz="2000" dirty="0" smtClean="0">
                  <a:solidFill>
                    <a:schemeClr val="tx1"/>
                  </a:solidFill>
                </a:endParaRPr>
              </a:p>
              <a:p>
                <a:r>
                  <a:rPr lang="en-US" sz="2000" dirty="0" smtClean="0"/>
                  <a:t>Output volume: </a:t>
                </a:r>
                <a:r>
                  <a:rPr lang="en-US" sz="2000" b="1" dirty="0" smtClean="0"/>
                  <a:t>[ </a:t>
                </a:r>
                <a14:m>
                  <m:oMath xmlns:m="http://schemas.openxmlformats.org/officeDocument/2006/math">
                    <m:r>
                      <a:rPr lang="en-US" sz="2000" b="1" i="1" smtClean="0">
                        <a:latin typeface="Cambria Math"/>
                      </a:rPr>
                      <m:t>𝟓𝟓</m:t>
                    </m:r>
                    <m:r>
                      <a:rPr lang="en-US" sz="2000" b="1" i="1" smtClean="0">
                        <a:latin typeface="Cambria Math"/>
                      </a:rPr>
                      <m:t>𝒙</m:t>
                    </m:r>
                    <m:r>
                      <a:rPr lang="en-US" sz="2000" b="1" i="1" smtClean="0">
                        <a:latin typeface="Cambria Math"/>
                      </a:rPr>
                      <m:t>𝟓𝟓</m:t>
                    </m:r>
                    <m:r>
                      <a:rPr lang="en-US" sz="2000" b="1" i="1" smtClean="0">
                        <a:latin typeface="Cambria Math"/>
                      </a:rPr>
                      <m:t>𝒙</m:t>
                    </m:r>
                    <m:r>
                      <a:rPr lang="en-US" sz="2000" b="1" i="1" smtClean="0">
                        <a:latin typeface="Cambria Math"/>
                      </a:rPr>
                      <m:t>𝟗𝟔</m:t>
                    </m:r>
                  </m:oMath>
                </a14:m>
                <a:r>
                  <a:rPr lang="en-US" sz="2000" b="1" dirty="0" smtClean="0"/>
                  <a:t>] </a:t>
                </a:r>
                <a:endParaRPr lang="en-US" sz="2000" b="1" dirty="0" smtClean="0">
                  <a:solidFill>
                    <a:schemeClr val="tx1"/>
                  </a:solidFill>
                </a:endParaRPr>
              </a:p>
              <a:p>
                <a:endParaRPr lang="en-US" sz="2000" dirty="0">
                  <a:solidFill>
                    <a:schemeClr val="tx1"/>
                  </a:solidFill>
                </a:endParaRPr>
              </a:p>
              <a:p>
                <a:r>
                  <a:rPr lang="en-US" sz="2000" dirty="0" smtClean="0"/>
                  <a:t>Parameters: </a:t>
                </a:r>
                <a14:m>
                  <m:oMath xmlns:m="http://schemas.openxmlformats.org/officeDocument/2006/math">
                    <m:d>
                      <m:dPr>
                        <m:ctrlPr>
                          <a:rPr lang="en-US" sz="2000" b="0" i="1" smtClean="0">
                            <a:latin typeface="Cambria Math"/>
                          </a:rPr>
                        </m:ctrlPr>
                      </m:dPr>
                      <m:e>
                        <m:r>
                          <a:rPr lang="en-US" sz="2000" b="0" i="1" smtClean="0">
                            <a:latin typeface="Cambria Math"/>
                          </a:rPr>
                          <m:t>11</m:t>
                        </m:r>
                        <m:r>
                          <a:rPr lang="en-US" sz="2000" b="0" i="1" smtClean="0">
                            <a:latin typeface="Cambria Math"/>
                          </a:rPr>
                          <m:t>𝑥</m:t>
                        </m:r>
                        <m:r>
                          <a:rPr lang="en-US" sz="2000" b="0" i="1" smtClean="0">
                            <a:latin typeface="Cambria Math"/>
                          </a:rPr>
                          <m:t>11</m:t>
                        </m:r>
                        <m:r>
                          <a:rPr lang="en-US" sz="2000" b="0" i="1" smtClean="0">
                            <a:latin typeface="Cambria Math"/>
                          </a:rPr>
                          <m:t>𝑥</m:t>
                        </m:r>
                        <m:r>
                          <a:rPr lang="en-US" sz="2000" b="0" i="1" smtClean="0">
                            <a:latin typeface="Cambria Math"/>
                          </a:rPr>
                          <m:t>3</m:t>
                        </m:r>
                      </m:e>
                    </m:d>
                    <m:r>
                      <a:rPr lang="en-US" sz="2000" b="0" i="1" smtClean="0">
                        <a:latin typeface="Cambria Math"/>
                      </a:rPr>
                      <m:t>𝑥</m:t>
                    </m:r>
                    <m:r>
                      <a:rPr lang="en-US" sz="2000" b="0" i="1" smtClean="0">
                        <a:latin typeface="Cambria Math"/>
                      </a:rPr>
                      <m:t>96=</m:t>
                    </m:r>
                    <m:r>
                      <a:rPr lang="en-US" sz="2000" b="1" i="1" smtClean="0">
                        <a:latin typeface="Cambria Math"/>
                      </a:rPr>
                      <m:t>𝟑𝟓</m:t>
                    </m:r>
                  </m:oMath>
                </a14:m>
                <a:r>
                  <a:rPr lang="en-US" sz="2000" b="1" dirty="0" smtClean="0"/>
                  <a:t>k</a:t>
                </a: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b="-35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16539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2286000" y="852488"/>
            <a:ext cx="3733800" cy="516731"/>
          </a:xfrm>
          <a:prstGeom prst="rect">
            <a:avLst/>
          </a:prstGeom>
          <a:noFill/>
          <a:ln w="9525">
            <a:noFill/>
          </a:ln>
        </p:spPr>
        <p:txBody>
          <a:bodyPr wrap="none" lIns="0" tIns="0" rIns="0" bIns="0"/>
          <a:lstStyle/>
          <a:p>
            <a:pPr eaLnBrk="1" hangingPunct="1">
              <a:spcAft>
                <a:spcPts val="7775"/>
              </a:spcAft>
            </a:pPr>
            <a:r>
              <a:rPr lang="en-US" sz="3200" b="1" dirty="0" smtClean="0"/>
              <a:t>Attention Mechanism</a:t>
            </a:r>
            <a:endParaRPr sz="3000" b="1" dirty="0">
              <a:solidFill>
                <a:srgbClr val="A2AC00"/>
              </a:solidFill>
              <a:latin typeface="Arial" panose="020B0604020202020204" pitchFamily="34" charset="0"/>
            </a:endParaRPr>
          </a:p>
        </p:txBody>
      </p:sp>
      <p:sp>
        <p:nvSpPr>
          <p:cNvPr id="6" name="Rectangle 5"/>
          <p:cNvSpPr>
            <a:spLocks noChangeArrowheads="1"/>
          </p:cNvSpPr>
          <p:nvPr/>
        </p:nvSpPr>
        <p:spPr bwMode="auto">
          <a:xfrm>
            <a:off x="342900" y="1753394"/>
            <a:ext cx="3200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3000" dirty="0" smtClean="0"/>
              <a:t>Learning Outcome:</a:t>
            </a:r>
            <a:endParaRPr lang="en-US" sz="3000" dirty="0"/>
          </a:p>
        </p:txBody>
      </p:sp>
      <p:sp>
        <p:nvSpPr>
          <p:cNvPr id="2" name="Rectangle 1"/>
          <p:cNvSpPr/>
          <p:nvPr/>
        </p:nvSpPr>
        <p:spPr>
          <a:xfrm>
            <a:off x="228600" y="3275668"/>
            <a:ext cx="8839200" cy="1246495"/>
          </a:xfrm>
          <a:prstGeom prst="rect">
            <a:avLst/>
          </a:prstGeom>
        </p:spPr>
        <p:txBody>
          <a:bodyPr wrap="square">
            <a:spAutoFit/>
          </a:bodyPr>
          <a:lstStyle/>
          <a:p>
            <a:pPr marL="285750" indent="-285750">
              <a:buFont typeface="Wingdings" pitchFamily="2" charset="2"/>
              <a:buChar char="v"/>
            </a:pPr>
            <a:r>
              <a:rPr lang="en-US" sz="2500" dirty="0" smtClean="0"/>
              <a:t>Understand attention mechanism in computer vision using CNN</a:t>
            </a:r>
          </a:p>
          <a:p>
            <a:endParaRPr lang="en-US" sz="2500" dirty="0" smtClean="0"/>
          </a:p>
          <a:p>
            <a:pPr marL="285750" indent="-285750">
              <a:buFont typeface="Wingdings" pitchFamily="2" charset="2"/>
              <a:buChar char="v"/>
            </a:pPr>
            <a:r>
              <a:rPr lang="en-US" sz="2500" dirty="0" smtClean="0"/>
              <a:t>Get familiar with building an attention mechanism in CNN</a:t>
            </a:r>
            <a:endParaRPr lang="en-US" sz="2500" dirty="0"/>
          </a:p>
        </p:txBody>
      </p:sp>
    </p:spTree>
    <p:extLst>
      <p:ext uri="{BB962C8B-B14F-4D97-AF65-F5344CB8AC3E}">
        <p14:creationId xmlns:p14="http://schemas.microsoft.com/office/powerpoint/2010/main" val="2944180959"/>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4770" r="51773" b="44970"/>
          <a:stretch/>
        </p:blipFill>
        <p:spPr bwMode="auto">
          <a:xfrm>
            <a:off x="1600200" y="2262188"/>
            <a:ext cx="5181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458967"/>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1828800" y="789384"/>
            <a:ext cx="5105400" cy="516731"/>
          </a:xfrm>
          <a:prstGeom prst="rect">
            <a:avLst/>
          </a:prstGeom>
          <a:noFill/>
          <a:ln w="9525">
            <a:noFill/>
          </a:ln>
        </p:spPr>
        <p:txBody>
          <a:bodyPr wrap="none" lIns="0" tIns="0" rIns="0" bIns="0"/>
          <a:lstStyle/>
          <a:p>
            <a:pPr eaLnBrk="1" hangingPunct="1">
              <a:spcAft>
                <a:spcPts val="7775"/>
              </a:spcAft>
            </a:pPr>
            <a:r>
              <a:rPr lang="en-US" sz="3200" b="1" dirty="0" smtClean="0"/>
              <a:t>Is there any danger over here?</a:t>
            </a:r>
            <a:endParaRPr sz="3000" b="1" dirty="0">
              <a:solidFill>
                <a:srgbClr val="A2AC00"/>
              </a:solidFill>
              <a:latin typeface="Arial" panose="020B0604020202020204" pitchFamily="34" charset="0"/>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104" t="15726" r="20703" b="7423"/>
          <a:stretch/>
        </p:blipFill>
        <p:spPr bwMode="auto">
          <a:xfrm>
            <a:off x="1250950" y="1448594"/>
            <a:ext cx="6261100" cy="421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714505"/>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1600200" y="762794"/>
            <a:ext cx="5105400" cy="516731"/>
          </a:xfrm>
          <a:prstGeom prst="rect">
            <a:avLst/>
          </a:prstGeom>
          <a:noFill/>
          <a:ln w="9525">
            <a:noFill/>
          </a:ln>
        </p:spPr>
        <p:txBody>
          <a:bodyPr wrap="none" lIns="0" tIns="0" rIns="0" bIns="0"/>
          <a:lstStyle/>
          <a:p>
            <a:pPr eaLnBrk="1" hangingPunct="1">
              <a:spcAft>
                <a:spcPts val="7775"/>
              </a:spcAft>
            </a:pPr>
            <a:r>
              <a:rPr lang="en-US" sz="3200" b="1" dirty="0" smtClean="0"/>
              <a:t>Is there any danger over here?</a:t>
            </a:r>
            <a:endParaRPr sz="3000" b="1" dirty="0">
              <a:solidFill>
                <a:srgbClr val="A2AC00"/>
              </a:solidFill>
              <a:latin typeface="Arial" panose="020B0604020202020204" pitchFamily="34" charset="0"/>
            </a:endParaRPr>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199" t="15734" r="31103" b="8209"/>
          <a:stretch/>
        </p:blipFill>
        <p:spPr bwMode="auto">
          <a:xfrm>
            <a:off x="292100" y="1524794"/>
            <a:ext cx="6261100" cy="414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70833" t="40054" r="1724" b="28017"/>
          <a:stretch/>
        </p:blipFill>
        <p:spPr bwMode="auto">
          <a:xfrm>
            <a:off x="6642100" y="2832893"/>
            <a:ext cx="2425700" cy="158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894542"/>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346706" y="762794"/>
            <a:ext cx="7882894" cy="516731"/>
          </a:xfrm>
          <a:prstGeom prst="rect">
            <a:avLst/>
          </a:prstGeom>
          <a:noFill/>
          <a:ln w="9525">
            <a:noFill/>
          </a:ln>
        </p:spPr>
        <p:txBody>
          <a:bodyPr wrap="none" lIns="0" tIns="0" rIns="0" bIns="0"/>
          <a:lstStyle/>
          <a:p>
            <a:pPr eaLnBrk="1" hangingPunct="1">
              <a:spcAft>
                <a:spcPts val="7775"/>
              </a:spcAft>
            </a:pPr>
            <a:r>
              <a:rPr lang="en-US" sz="3200" b="1" dirty="0" smtClean="0"/>
              <a:t>Why do we need attention in Computer vision?</a:t>
            </a:r>
            <a:endParaRPr sz="3000" b="1" dirty="0">
              <a:solidFill>
                <a:srgbClr val="A2AC00"/>
              </a:solidFill>
              <a:latin typeface="Arial" panose="020B0604020202020204" pitchFamily="34" charset="0"/>
            </a:endParaRPr>
          </a:p>
        </p:txBody>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847" t="17637" r="18474" b="14325"/>
          <a:stretch/>
        </p:blipFill>
        <p:spPr bwMode="auto">
          <a:xfrm>
            <a:off x="194306" y="1524794"/>
            <a:ext cx="8644894" cy="461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3483115"/>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346706" y="762794"/>
            <a:ext cx="7882894" cy="516731"/>
          </a:xfrm>
          <a:prstGeom prst="rect">
            <a:avLst/>
          </a:prstGeom>
          <a:noFill/>
          <a:ln w="9525">
            <a:noFill/>
          </a:ln>
        </p:spPr>
        <p:txBody>
          <a:bodyPr wrap="none" lIns="0" tIns="0" rIns="0" bIns="0"/>
          <a:lstStyle/>
          <a:p>
            <a:pPr eaLnBrk="1" hangingPunct="1">
              <a:spcAft>
                <a:spcPts val="7775"/>
              </a:spcAft>
            </a:pPr>
            <a:r>
              <a:rPr lang="en-US" sz="3200" b="1" dirty="0" smtClean="0"/>
              <a:t>Why do we need attention in Computer vision?</a:t>
            </a:r>
            <a:endParaRPr sz="3000" b="1" dirty="0">
              <a:solidFill>
                <a:srgbClr val="A2AC00"/>
              </a:solidFill>
              <a:latin typeface="Arial" panose="020B0604020202020204" pitchFamily="34" charset="0"/>
            </a:endParaRPr>
          </a:p>
        </p:txBody>
      </p:sp>
      <p:sp>
        <p:nvSpPr>
          <p:cNvPr id="6" name="Rectangle 1"/>
          <p:cNvSpPr/>
          <p:nvPr/>
        </p:nvSpPr>
        <p:spPr>
          <a:xfrm>
            <a:off x="499106" y="2608263"/>
            <a:ext cx="7882894" cy="516731"/>
          </a:xfrm>
          <a:prstGeom prst="rect">
            <a:avLst/>
          </a:prstGeom>
          <a:noFill/>
          <a:ln w="9525">
            <a:noFill/>
          </a:ln>
        </p:spPr>
        <p:txBody>
          <a:bodyPr wrap="none" lIns="0" tIns="0" rIns="0" bIns="0"/>
          <a:lstStyle/>
          <a:p>
            <a:pPr eaLnBrk="1" hangingPunct="1">
              <a:spcAft>
                <a:spcPts val="7775"/>
              </a:spcAft>
            </a:pPr>
            <a:r>
              <a:rPr lang="en-US" sz="2500" dirty="0" smtClean="0"/>
              <a:t>To learn important information faster and more focused</a:t>
            </a:r>
          </a:p>
          <a:p>
            <a:pPr eaLnBrk="1" hangingPunct="1">
              <a:spcAft>
                <a:spcPts val="7775"/>
              </a:spcAft>
            </a:pPr>
            <a:endParaRPr sz="2000" dirty="0">
              <a:solidFill>
                <a:srgbClr val="A2AC00"/>
              </a:solidFill>
              <a:latin typeface="Arial" panose="020B0604020202020204" pitchFamily="34" charset="0"/>
            </a:endParaRPr>
          </a:p>
        </p:txBody>
      </p:sp>
      <p:sp>
        <p:nvSpPr>
          <p:cNvPr id="7" name="Rectangle 1"/>
          <p:cNvSpPr/>
          <p:nvPr/>
        </p:nvSpPr>
        <p:spPr>
          <a:xfrm>
            <a:off x="727706" y="3065463"/>
            <a:ext cx="7882894" cy="516731"/>
          </a:xfrm>
          <a:prstGeom prst="rect">
            <a:avLst/>
          </a:prstGeom>
          <a:noFill/>
          <a:ln w="9525">
            <a:noFill/>
          </a:ln>
        </p:spPr>
        <p:txBody>
          <a:bodyPr wrap="none" lIns="0" tIns="0" rIns="0" bIns="0"/>
          <a:lstStyle/>
          <a:p>
            <a:pPr marL="342900" indent="-342900" eaLnBrk="1" hangingPunct="1">
              <a:spcAft>
                <a:spcPts val="7775"/>
              </a:spcAft>
              <a:buFont typeface="Wingdings" pitchFamily="2" charset="2"/>
              <a:buChar char="v"/>
            </a:pPr>
            <a:r>
              <a:rPr lang="en-US" sz="2000" dirty="0" smtClean="0"/>
              <a:t>Objects or target class that we want to localize and classify</a:t>
            </a:r>
            <a:endParaRPr sz="2000" dirty="0">
              <a:solidFill>
                <a:srgbClr val="A2AC00"/>
              </a:solidFill>
              <a:latin typeface="Arial" panose="020B0604020202020204" pitchFamily="34" charset="0"/>
            </a:endParaRPr>
          </a:p>
        </p:txBody>
      </p:sp>
    </p:spTree>
    <p:extLst>
      <p:ext uri="{BB962C8B-B14F-4D97-AF65-F5344CB8AC3E}">
        <p14:creationId xmlns:p14="http://schemas.microsoft.com/office/powerpoint/2010/main" val="3253613405"/>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0228" r="24592" b="17197"/>
          <a:stretch/>
        </p:blipFill>
        <p:spPr bwMode="auto">
          <a:xfrm>
            <a:off x="110768" y="1296194"/>
            <a:ext cx="865223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9162987"/>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2286000" y="852488"/>
            <a:ext cx="3733800" cy="516731"/>
          </a:xfrm>
          <a:prstGeom prst="rect">
            <a:avLst/>
          </a:prstGeom>
          <a:noFill/>
          <a:ln w="9525">
            <a:noFill/>
          </a:ln>
        </p:spPr>
        <p:txBody>
          <a:bodyPr wrap="none" lIns="0" tIns="0" rIns="0" bIns="0"/>
          <a:lstStyle/>
          <a:p>
            <a:pPr eaLnBrk="1" hangingPunct="1">
              <a:spcAft>
                <a:spcPts val="7775"/>
              </a:spcAft>
            </a:pPr>
            <a:r>
              <a:rPr lang="en-US" sz="3200" b="1" dirty="0" smtClean="0"/>
              <a:t>Attention Mechanism</a:t>
            </a:r>
            <a:endParaRPr sz="3000" b="1" dirty="0">
              <a:solidFill>
                <a:srgbClr val="A2AC00"/>
              </a:solidFill>
              <a:latin typeface="Arial" panose="020B0604020202020204" pitchFamily="34" charset="0"/>
            </a:endParaRPr>
          </a:p>
        </p:txBody>
      </p:sp>
      <p:sp>
        <p:nvSpPr>
          <p:cNvPr id="6" name="Rectangle 5"/>
          <p:cNvSpPr>
            <a:spLocks noChangeArrowheads="1"/>
          </p:cNvSpPr>
          <p:nvPr/>
        </p:nvSpPr>
        <p:spPr bwMode="auto">
          <a:xfrm>
            <a:off x="304800" y="2286794"/>
            <a:ext cx="8610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a:t>A</a:t>
            </a:r>
            <a:r>
              <a:rPr lang="en-US" dirty="0" smtClean="0"/>
              <a:t>ttention mechanism </a:t>
            </a:r>
            <a:r>
              <a:rPr lang="en-US" dirty="0"/>
              <a:t>is a concept inspired by human visual attention. </a:t>
            </a:r>
            <a:endParaRPr lang="en-US" dirty="0" smtClean="0"/>
          </a:p>
          <a:p>
            <a:endParaRPr lang="en-US" dirty="0"/>
          </a:p>
          <a:p>
            <a:r>
              <a:rPr lang="en-US" dirty="0" smtClean="0"/>
              <a:t>In </a:t>
            </a:r>
            <a:r>
              <a:rPr lang="en-US" dirty="0"/>
              <a:t>the context of neural networks, attention mechanisms have been widely used to improve the performance of various tasks, especially in natural language processing (NLP) and computer vision</a:t>
            </a:r>
            <a:r>
              <a:rPr lang="en-US" dirty="0" smtClean="0"/>
              <a:t>.</a:t>
            </a:r>
            <a:endParaRPr lang="en-US" dirty="0"/>
          </a:p>
        </p:txBody>
      </p:sp>
    </p:spTree>
    <p:extLst>
      <p:ext uri="{BB962C8B-B14F-4D97-AF65-F5344CB8AC3E}">
        <p14:creationId xmlns:p14="http://schemas.microsoft.com/office/powerpoint/2010/main" val="2888749413"/>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2286000" y="534194"/>
            <a:ext cx="3733800" cy="516731"/>
          </a:xfrm>
          <a:prstGeom prst="rect">
            <a:avLst/>
          </a:prstGeom>
          <a:noFill/>
          <a:ln w="9525">
            <a:noFill/>
          </a:ln>
        </p:spPr>
        <p:txBody>
          <a:bodyPr wrap="none" lIns="0" tIns="0" rIns="0" bIns="0"/>
          <a:lstStyle/>
          <a:p>
            <a:pPr eaLnBrk="1" hangingPunct="1">
              <a:spcAft>
                <a:spcPts val="7775"/>
              </a:spcAft>
            </a:pPr>
            <a:r>
              <a:rPr lang="en-US" sz="3200" b="1" dirty="0" smtClean="0"/>
              <a:t>Attention Mechanism</a:t>
            </a:r>
            <a:endParaRPr sz="3000" b="1" dirty="0">
              <a:solidFill>
                <a:srgbClr val="A2AC00"/>
              </a:solidFill>
              <a:latin typeface="Arial" panose="020B0604020202020204" pitchFamily="34" charset="0"/>
            </a:endParaRPr>
          </a:p>
        </p:txBody>
      </p:sp>
      <p:sp>
        <p:nvSpPr>
          <p:cNvPr id="2" name="Rectangle 1"/>
          <p:cNvSpPr/>
          <p:nvPr/>
        </p:nvSpPr>
        <p:spPr>
          <a:xfrm>
            <a:off x="228600" y="1143794"/>
            <a:ext cx="8610600" cy="369332"/>
          </a:xfrm>
          <a:prstGeom prst="rect">
            <a:avLst/>
          </a:prstGeom>
        </p:spPr>
        <p:txBody>
          <a:bodyPr wrap="square">
            <a:spAutoFit/>
          </a:bodyPr>
          <a:lstStyle/>
          <a:p>
            <a:r>
              <a:rPr lang="en-US" dirty="0" smtClean="0"/>
              <a:t>Here's </a:t>
            </a:r>
            <a:r>
              <a:rPr lang="en-US" dirty="0"/>
              <a:t>a brief description of how attention works in a neural network context:</a:t>
            </a:r>
          </a:p>
        </p:txBody>
      </p:sp>
      <p:sp>
        <p:nvSpPr>
          <p:cNvPr id="3" name="Rectangle 2"/>
          <p:cNvSpPr/>
          <p:nvPr/>
        </p:nvSpPr>
        <p:spPr>
          <a:xfrm>
            <a:off x="152400" y="1677194"/>
            <a:ext cx="8915400" cy="4524315"/>
          </a:xfrm>
          <a:prstGeom prst="rect">
            <a:avLst/>
          </a:prstGeom>
        </p:spPr>
        <p:txBody>
          <a:bodyPr wrap="square">
            <a:spAutoFit/>
          </a:bodyPr>
          <a:lstStyle/>
          <a:p>
            <a:r>
              <a:rPr lang="en-US" b="1" dirty="0"/>
              <a:t>1. Context and Query:</a:t>
            </a:r>
            <a:endParaRPr lang="en-US" dirty="0"/>
          </a:p>
          <a:p>
            <a:pPr lvl="0"/>
            <a:r>
              <a:rPr lang="en-US" dirty="0" smtClean="0"/>
              <a:t>- The </a:t>
            </a:r>
            <a:r>
              <a:rPr lang="en-US" dirty="0"/>
              <a:t>"context" is the set of input features that the model processes.</a:t>
            </a:r>
          </a:p>
          <a:p>
            <a:pPr lvl="0"/>
            <a:r>
              <a:rPr lang="en-US" dirty="0" smtClean="0"/>
              <a:t>- The </a:t>
            </a:r>
            <a:r>
              <a:rPr lang="en-US" dirty="0"/>
              <a:t>"query" is a set of features that the model wants to pay attention to.</a:t>
            </a:r>
          </a:p>
          <a:p>
            <a:r>
              <a:rPr lang="en-US" b="1" dirty="0"/>
              <a:t>2. Attention Weights:</a:t>
            </a:r>
            <a:endParaRPr lang="en-US" dirty="0"/>
          </a:p>
          <a:p>
            <a:pPr lvl="0"/>
            <a:r>
              <a:rPr lang="en-US" dirty="0" smtClean="0"/>
              <a:t>- Attention </a:t>
            </a:r>
            <a:r>
              <a:rPr lang="en-US" dirty="0"/>
              <a:t>weights are computed to assign importance to different elements in the context based on their relevance to the query.</a:t>
            </a:r>
          </a:p>
          <a:p>
            <a:pPr lvl="0"/>
            <a:r>
              <a:rPr lang="en-US" dirty="0" smtClean="0"/>
              <a:t>- The </a:t>
            </a:r>
            <a:r>
              <a:rPr lang="en-US" dirty="0"/>
              <a:t>attention weights are often calculated using a similarity function, which measures the similarity between the query and each element in the context.</a:t>
            </a:r>
          </a:p>
          <a:p>
            <a:r>
              <a:rPr lang="en-US" b="1" dirty="0"/>
              <a:t>3. Weighted Sum:</a:t>
            </a:r>
            <a:endParaRPr lang="en-US" dirty="0"/>
          </a:p>
          <a:p>
            <a:pPr lvl="0"/>
            <a:r>
              <a:rPr lang="en-US" dirty="0" smtClean="0"/>
              <a:t>- The </a:t>
            </a:r>
            <a:r>
              <a:rPr lang="en-US" dirty="0"/>
              <a:t>context elements are multiplied by their corresponding attention weights and summed up.</a:t>
            </a:r>
          </a:p>
          <a:p>
            <a:pPr lvl="0"/>
            <a:r>
              <a:rPr lang="en-US" dirty="0" smtClean="0"/>
              <a:t>- This </a:t>
            </a:r>
            <a:r>
              <a:rPr lang="en-US" dirty="0"/>
              <a:t>results in a weighted sum of the context elements, with higher weights given to more relevant elements.</a:t>
            </a:r>
          </a:p>
          <a:p>
            <a:r>
              <a:rPr lang="en-US" b="1" dirty="0"/>
              <a:t>4. Output:</a:t>
            </a:r>
            <a:endParaRPr lang="en-US" dirty="0"/>
          </a:p>
          <a:p>
            <a:pPr lvl="0"/>
            <a:r>
              <a:rPr lang="en-US" dirty="0" smtClean="0"/>
              <a:t>- The </a:t>
            </a:r>
            <a:r>
              <a:rPr lang="en-US" dirty="0"/>
              <a:t>weighted sum is used as an input to the subsequent layers of the model or as a direct output, depending on the architecture.</a:t>
            </a:r>
          </a:p>
        </p:txBody>
      </p:sp>
    </p:spTree>
    <p:extLst>
      <p:ext uri="{BB962C8B-B14F-4D97-AF65-F5344CB8AC3E}">
        <p14:creationId xmlns:p14="http://schemas.microsoft.com/office/powerpoint/2010/main" val="1693307"/>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2286000" y="852488"/>
            <a:ext cx="3733800" cy="516731"/>
          </a:xfrm>
          <a:prstGeom prst="rect">
            <a:avLst/>
          </a:prstGeom>
          <a:noFill/>
          <a:ln w="9525">
            <a:noFill/>
          </a:ln>
        </p:spPr>
        <p:txBody>
          <a:bodyPr wrap="none" lIns="0" tIns="0" rIns="0" bIns="0"/>
          <a:lstStyle/>
          <a:p>
            <a:pPr eaLnBrk="1" hangingPunct="1">
              <a:spcAft>
                <a:spcPts val="7775"/>
              </a:spcAft>
            </a:pPr>
            <a:r>
              <a:rPr lang="en-US" sz="3200" b="1" dirty="0" smtClean="0"/>
              <a:t>Attention Mechanism</a:t>
            </a:r>
            <a:endParaRPr sz="3000" b="1" dirty="0">
              <a:solidFill>
                <a:srgbClr val="A2AC00"/>
              </a:solidFill>
              <a:latin typeface="Arial" panose="020B0604020202020204" pitchFamily="34" charset="0"/>
            </a:endParaRPr>
          </a:p>
        </p:txBody>
      </p:sp>
      <p:sp>
        <p:nvSpPr>
          <p:cNvPr id="2" name="Rectangle 1"/>
          <p:cNvSpPr/>
          <p:nvPr/>
        </p:nvSpPr>
        <p:spPr>
          <a:xfrm>
            <a:off x="228600" y="2257266"/>
            <a:ext cx="8610600" cy="1477328"/>
          </a:xfrm>
          <a:prstGeom prst="rect">
            <a:avLst/>
          </a:prstGeom>
        </p:spPr>
        <p:txBody>
          <a:bodyPr wrap="square">
            <a:spAutoFit/>
          </a:bodyPr>
          <a:lstStyle/>
          <a:p>
            <a:r>
              <a:rPr lang="en-US" dirty="0"/>
              <a:t>The basic idea behind attention is to selectively focus on certain parts of the input data, giving more weight to the relevant information. </a:t>
            </a:r>
            <a:endParaRPr lang="en-US" dirty="0" smtClean="0"/>
          </a:p>
          <a:p>
            <a:endParaRPr lang="en-US" dirty="0"/>
          </a:p>
          <a:p>
            <a:r>
              <a:rPr lang="en-US" dirty="0" smtClean="0"/>
              <a:t>This </a:t>
            </a:r>
            <a:r>
              <a:rPr lang="en-US" dirty="0"/>
              <a:t>helps the model to weigh the importance of different elements in the input when making </a:t>
            </a:r>
            <a:r>
              <a:rPr lang="en-US" dirty="0" smtClean="0"/>
              <a:t>predictions.</a:t>
            </a:r>
            <a:endParaRPr lang="en-US" dirty="0"/>
          </a:p>
        </p:txBody>
      </p:sp>
    </p:spTree>
    <p:extLst>
      <p:ext uri="{BB962C8B-B14F-4D97-AF65-F5344CB8AC3E}">
        <p14:creationId xmlns:p14="http://schemas.microsoft.com/office/powerpoint/2010/main" val="59096701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6295</TotalTime>
  <Words>3634</Words>
  <Application>Microsoft Office PowerPoint</Application>
  <PresentationFormat>Custom</PresentationFormat>
  <Paragraphs>456</Paragraphs>
  <Slides>101</Slides>
  <Notes>0</Notes>
  <HiddenSlides>0</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Nneji</dc:creator>
  <cp:lastModifiedBy>PC</cp:lastModifiedBy>
  <cp:revision>272</cp:revision>
  <dcterms:created xsi:type="dcterms:W3CDTF">2023-07-04T05:00:23Z</dcterms:created>
  <dcterms:modified xsi:type="dcterms:W3CDTF">2023-11-20T05:51:22Z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642B7A3ED9FC43DB8FC2C5A276DABA43</vt:lpwstr>
  </property>
  <property fmtid="{D5CDD505-2E9C-101B-9397-08002B2CF9AE}" pid="3" name="KSOProductBuildVer">
    <vt:lpwstr>1033-11.2.0.11537</vt:lpwstr>
  </property>
</Properties>
</file>